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6"/>
  </p:notesMasterIdLst>
  <p:handoutMasterIdLst>
    <p:handoutMasterId r:id="rId67"/>
  </p:handoutMasterIdLst>
  <p:sldIdLst>
    <p:sldId id="972" r:id="rId2"/>
    <p:sldId id="1179" r:id="rId3"/>
    <p:sldId id="1180" r:id="rId4"/>
    <p:sldId id="1181" r:id="rId5"/>
    <p:sldId id="1182" r:id="rId6"/>
    <p:sldId id="956" r:id="rId7"/>
    <p:sldId id="995" r:id="rId8"/>
    <p:sldId id="996" r:id="rId9"/>
    <p:sldId id="997" r:id="rId10"/>
    <p:sldId id="1000" r:id="rId11"/>
    <p:sldId id="1040" r:id="rId12"/>
    <p:sldId id="1050" r:id="rId13"/>
    <p:sldId id="1048" r:id="rId14"/>
    <p:sldId id="1207" r:id="rId15"/>
    <p:sldId id="1208" r:id="rId16"/>
    <p:sldId id="1206" r:id="rId17"/>
    <p:sldId id="896" r:id="rId18"/>
    <p:sldId id="1060" r:id="rId19"/>
    <p:sldId id="1086" r:id="rId20"/>
    <p:sldId id="1066" r:id="rId21"/>
    <p:sldId id="1011" r:id="rId22"/>
    <p:sldId id="1015" r:id="rId23"/>
    <p:sldId id="1076" r:id="rId24"/>
    <p:sldId id="1091" r:id="rId25"/>
    <p:sldId id="1092" r:id="rId26"/>
    <p:sldId id="1017" r:id="rId27"/>
    <p:sldId id="1148" r:id="rId28"/>
    <p:sldId id="1183" r:id="rId29"/>
    <p:sldId id="1184" r:id="rId30"/>
    <p:sldId id="1219" r:id="rId31"/>
    <p:sldId id="1185" r:id="rId32"/>
    <p:sldId id="1186" r:id="rId33"/>
    <p:sldId id="1187" r:id="rId34"/>
    <p:sldId id="1188" r:id="rId35"/>
    <p:sldId id="1190" r:id="rId36"/>
    <p:sldId id="1191" r:id="rId37"/>
    <p:sldId id="1218" r:id="rId38"/>
    <p:sldId id="1192" r:id="rId39"/>
    <p:sldId id="1193" r:id="rId40"/>
    <p:sldId id="1126" r:id="rId41"/>
    <p:sldId id="1127" r:id="rId42"/>
    <p:sldId id="1166" r:id="rId43"/>
    <p:sldId id="1098" r:id="rId44"/>
    <p:sldId id="1101" r:id="rId45"/>
    <p:sldId id="1116" r:id="rId46"/>
    <p:sldId id="1167" r:id="rId47"/>
    <p:sldId id="1041" r:id="rId48"/>
    <p:sldId id="1049" r:id="rId49"/>
    <p:sldId id="1083" r:id="rId50"/>
    <p:sldId id="1171" r:id="rId51"/>
    <p:sldId id="1038" r:id="rId52"/>
    <p:sldId id="1173" r:id="rId53"/>
    <p:sldId id="1175" r:id="rId54"/>
    <p:sldId id="1164" r:id="rId55"/>
    <p:sldId id="1209" r:id="rId56"/>
    <p:sldId id="1210" r:id="rId57"/>
    <p:sldId id="1211" r:id="rId58"/>
    <p:sldId id="1212" r:id="rId59"/>
    <p:sldId id="1213" r:id="rId60"/>
    <p:sldId id="1214" r:id="rId61"/>
    <p:sldId id="1215" r:id="rId62"/>
    <p:sldId id="1216" r:id="rId63"/>
    <p:sldId id="1217" r:id="rId64"/>
    <p:sldId id="549" r:id="rId65"/>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BF1A3"/>
    <a:srgbClr val="0066FF"/>
    <a:srgbClr val="FF6600"/>
    <a:srgbClr val="F8A764"/>
    <a:srgbClr val="FAC090"/>
    <a:srgbClr val="E69654"/>
    <a:srgbClr val="F79F57"/>
    <a:srgbClr val="F5862B"/>
    <a:srgbClr val="F57B1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Orta Stil 4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ema Uygulanmış Stil 1 - Vurgu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2838BEF-8BB2-4498-84A7-C5851F593DF1}" styleName="Orta Stil 4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0A1B5D5-9B99-4C35-A422-299274C87663}" styleName="Orta Stil 1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Koyu Stil 2 - Vurgu 3/Vurgu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799B23B-EC83-4686-B30A-512413B5E67A}" styleName="Açık Stil 3 - Vurgu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Açık Stil 3 - Vurgu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Açık Stil 2 - Vurgu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4B1156A-380E-4F78-BDF5-A606A8083BF9}" styleName="Orta Stil 4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Orta Stil 4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D083AE6-46FA-4A59-8FB0-9F97EB10719F}" styleName="Açık Stil 3 - Vurgu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Orta Stil 1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Orta Stil 1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8D230F3-CF80-4859-8CE7-A43EE81993B5}" styleName="Açık Stil 1 - Vurgu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Açık Stil 1 - Vurgu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Açık Stil 1 - Vurgu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Açık Stil 1 - Vurgu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85" autoAdjust="0"/>
    <p:restoredTop sz="95161" autoAdjust="0"/>
  </p:normalViewPr>
  <p:slideViewPr>
    <p:cSldViewPr>
      <p:cViewPr>
        <p:scale>
          <a:sx n="60" d="100"/>
          <a:sy n="60" d="100"/>
        </p:scale>
        <p:origin x="-1818"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2" y="1"/>
            <a:ext cx="2945029" cy="493482"/>
          </a:xfrm>
          <a:prstGeom prst="rect">
            <a:avLst/>
          </a:prstGeom>
        </p:spPr>
        <p:txBody>
          <a:bodyPr vert="horz" lIns="134152" tIns="67076" rIns="134152" bIns="67076" rtlCol="0"/>
          <a:lstStyle>
            <a:lvl1pPr algn="l">
              <a:defRPr sz="1800"/>
            </a:lvl1pPr>
          </a:lstStyle>
          <a:p>
            <a:endParaRPr lang="tr-TR"/>
          </a:p>
        </p:txBody>
      </p:sp>
      <p:sp>
        <p:nvSpPr>
          <p:cNvPr id="3" name="Veri Yer Tutucusu 2"/>
          <p:cNvSpPr>
            <a:spLocks noGrp="1"/>
          </p:cNvSpPr>
          <p:nvPr>
            <p:ph type="dt" sz="quarter" idx="1"/>
          </p:nvPr>
        </p:nvSpPr>
        <p:spPr>
          <a:xfrm>
            <a:off x="3850285" y="1"/>
            <a:ext cx="2945029" cy="493482"/>
          </a:xfrm>
          <a:prstGeom prst="rect">
            <a:avLst/>
          </a:prstGeom>
        </p:spPr>
        <p:txBody>
          <a:bodyPr vert="horz" lIns="134152" tIns="67076" rIns="134152" bIns="67076" rtlCol="0"/>
          <a:lstStyle>
            <a:lvl1pPr algn="r">
              <a:defRPr sz="1800"/>
            </a:lvl1pPr>
          </a:lstStyle>
          <a:p>
            <a:fld id="{EE696720-EE9F-4124-9099-4B50B8D4C649}" type="datetimeFigureOut">
              <a:rPr lang="tr-TR" smtClean="0"/>
              <a:pPr/>
              <a:t>17.11.2013</a:t>
            </a:fld>
            <a:endParaRPr lang="tr-TR"/>
          </a:p>
        </p:txBody>
      </p:sp>
      <p:sp>
        <p:nvSpPr>
          <p:cNvPr id="4" name="Altbilgi Yer Tutucusu 3"/>
          <p:cNvSpPr>
            <a:spLocks noGrp="1"/>
          </p:cNvSpPr>
          <p:nvPr>
            <p:ph type="ftr" sz="quarter" idx="2"/>
          </p:nvPr>
        </p:nvSpPr>
        <p:spPr>
          <a:xfrm>
            <a:off x="2" y="9378464"/>
            <a:ext cx="2945029" cy="493482"/>
          </a:xfrm>
          <a:prstGeom prst="rect">
            <a:avLst/>
          </a:prstGeom>
        </p:spPr>
        <p:txBody>
          <a:bodyPr vert="horz" lIns="134152" tIns="67076" rIns="134152" bIns="67076" rtlCol="0" anchor="b"/>
          <a:lstStyle>
            <a:lvl1pPr algn="l">
              <a:defRPr sz="1800"/>
            </a:lvl1pPr>
          </a:lstStyle>
          <a:p>
            <a:endParaRPr lang="tr-TR"/>
          </a:p>
        </p:txBody>
      </p:sp>
      <p:sp>
        <p:nvSpPr>
          <p:cNvPr id="5" name="Slayt Numarası Yer Tutucusu 4"/>
          <p:cNvSpPr>
            <a:spLocks noGrp="1"/>
          </p:cNvSpPr>
          <p:nvPr>
            <p:ph type="sldNum" sz="quarter" idx="3"/>
          </p:nvPr>
        </p:nvSpPr>
        <p:spPr>
          <a:xfrm>
            <a:off x="3850285" y="9378464"/>
            <a:ext cx="2945029" cy="493482"/>
          </a:xfrm>
          <a:prstGeom prst="rect">
            <a:avLst/>
          </a:prstGeom>
        </p:spPr>
        <p:txBody>
          <a:bodyPr vert="horz" lIns="134152" tIns="67076" rIns="134152" bIns="67076" rtlCol="0" anchor="b"/>
          <a:lstStyle>
            <a:lvl1pPr algn="r">
              <a:defRPr sz="1800"/>
            </a:lvl1pPr>
          </a:lstStyle>
          <a:p>
            <a:fld id="{253A9E27-DC28-4AC3-B5B2-ED02582E7561}" type="slidenum">
              <a:rPr lang="tr-TR" smtClean="0"/>
              <a:pPr/>
              <a:t>‹#›</a:t>
            </a:fld>
            <a:endParaRPr lang="tr-TR"/>
          </a:p>
        </p:txBody>
      </p:sp>
    </p:spTree>
    <p:extLst>
      <p:ext uri="{BB962C8B-B14F-4D97-AF65-F5344CB8AC3E}">
        <p14:creationId xmlns:p14="http://schemas.microsoft.com/office/powerpoint/2010/main" xmlns="" val="16594400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2" y="1"/>
            <a:ext cx="2945660" cy="493713"/>
          </a:xfrm>
          <a:prstGeom prst="rect">
            <a:avLst/>
          </a:prstGeom>
        </p:spPr>
        <p:txBody>
          <a:bodyPr vert="horz" lIns="95246" tIns="47622" rIns="95246" bIns="47622" rtlCol="0"/>
          <a:lstStyle>
            <a:lvl1pPr algn="l" fontAlgn="auto">
              <a:spcBef>
                <a:spcPts val="0"/>
              </a:spcBef>
              <a:spcAft>
                <a:spcPts val="0"/>
              </a:spcAft>
              <a:defRPr sz="1300">
                <a:latin typeface="+mn-lt"/>
                <a:cs typeface="+mn-cs"/>
              </a:defRPr>
            </a:lvl1pPr>
          </a:lstStyle>
          <a:p>
            <a:pPr>
              <a:defRPr/>
            </a:pPr>
            <a:endParaRPr lang="en-US" dirty="0"/>
          </a:p>
        </p:txBody>
      </p:sp>
      <p:sp>
        <p:nvSpPr>
          <p:cNvPr id="3" name="2 Veri Yer Tutucusu"/>
          <p:cNvSpPr>
            <a:spLocks noGrp="1"/>
          </p:cNvSpPr>
          <p:nvPr>
            <p:ph type="dt" idx="1"/>
          </p:nvPr>
        </p:nvSpPr>
        <p:spPr>
          <a:xfrm>
            <a:off x="3850443" y="1"/>
            <a:ext cx="2945660" cy="493713"/>
          </a:xfrm>
          <a:prstGeom prst="rect">
            <a:avLst/>
          </a:prstGeom>
        </p:spPr>
        <p:txBody>
          <a:bodyPr vert="horz" lIns="95246" tIns="47622" rIns="95246" bIns="47622" rtlCol="0"/>
          <a:lstStyle>
            <a:lvl1pPr algn="r" fontAlgn="auto">
              <a:spcBef>
                <a:spcPts val="0"/>
              </a:spcBef>
              <a:spcAft>
                <a:spcPts val="0"/>
              </a:spcAft>
              <a:defRPr sz="1300">
                <a:latin typeface="+mn-lt"/>
                <a:cs typeface="+mn-cs"/>
              </a:defRPr>
            </a:lvl1pPr>
          </a:lstStyle>
          <a:p>
            <a:pPr>
              <a:defRPr/>
            </a:pPr>
            <a:fld id="{693D1ABF-ACAA-476D-98A9-CD927E706327}" type="datetimeFigureOut">
              <a:rPr lang="en-US"/>
              <a:pPr>
                <a:defRPr/>
              </a:pPr>
              <a:t>11/17/2013</a:t>
            </a:fld>
            <a:endParaRPr lang="en-US" dirty="0"/>
          </a:p>
        </p:txBody>
      </p:sp>
      <p:sp>
        <p:nvSpPr>
          <p:cNvPr id="4" name="3 Slayt Görüntüsü Yer Tutucusu"/>
          <p:cNvSpPr>
            <a:spLocks noGrp="1" noRot="1" noChangeAspect="1"/>
          </p:cNvSpPr>
          <p:nvPr>
            <p:ph type="sldImg" idx="2"/>
          </p:nvPr>
        </p:nvSpPr>
        <p:spPr>
          <a:xfrm>
            <a:off x="931863" y="742950"/>
            <a:ext cx="4933950" cy="3700463"/>
          </a:xfrm>
          <a:prstGeom prst="rect">
            <a:avLst/>
          </a:prstGeom>
          <a:noFill/>
          <a:ln w="12700">
            <a:solidFill>
              <a:prstClr val="black"/>
            </a:solidFill>
          </a:ln>
        </p:spPr>
        <p:txBody>
          <a:bodyPr vert="horz" lIns="95246" tIns="47622" rIns="95246" bIns="47622" rtlCol="0" anchor="ctr"/>
          <a:lstStyle/>
          <a:p>
            <a:pPr lvl="0"/>
            <a:endParaRPr lang="en-US" noProof="0" dirty="0"/>
          </a:p>
        </p:txBody>
      </p:sp>
      <p:sp>
        <p:nvSpPr>
          <p:cNvPr id="5" name="4 Not Yer Tutucusu"/>
          <p:cNvSpPr>
            <a:spLocks noGrp="1"/>
          </p:cNvSpPr>
          <p:nvPr>
            <p:ph type="body" sz="quarter" idx="3"/>
          </p:nvPr>
        </p:nvSpPr>
        <p:spPr>
          <a:xfrm>
            <a:off x="679768" y="4690271"/>
            <a:ext cx="5438140" cy="4443413"/>
          </a:xfrm>
          <a:prstGeom prst="rect">
            <a:avLst/>
          </a:prstGeom>
        </p:spPr>
        <p:txBody>
          <a:bodyPr vert="horz" lIns="95246" tIns="47622" rIns="95246" bIns="47622"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en-US" noProof="0"/>
          </a:p>
        </p:txBody>
      </p:sp>
      <p:sp>
        <p:nvSpPr>
          <p:cNvPr id="6" name="5 Altbilgi Yer Tutucusu"/>
          <p:cNvSpPr>
            <a:spLocks noGrp="1"/>
          </p:cNvSpPr>
          <p:nvPr>
            <p:ph type="ftr" sz="quarter" idx="4"/>
          </p:nvPr>
        </p:nvSpPr>
        <p:spPr>
          <a:xfrm>
            <a:off x="2" y="9378824"/>
            <a:ext cx="2945660" cy="493713"/>
          </a:xfrm>
          <a:prstGeom prst="rect">
            <a:avLst/>
          </a:prstGeom>
        </p:spPr>
        <p:txBody>
          <a:bodyPr vert="horz" lIns="95246" tIns="47622" rIns="95246" bIns="47622" rtlCol="0" anchor="b"/>
          <a:lstStyle>
            <a:lvl1pPr algn="l" fontAlgn="auto">
              <a:spcBef>
                <a:spcPts val="0"/>
              </a:spcBef>
              <a:spcAft>
                <a:spcPts val="0"/>
              </a:spcAft>
              <a:defRPr sz="1300">
                <a:latin typeface="+mn-lt"/>
                <a:cs typeface="+mn-cs"/>
              </a:defRPr>
            </a:lvl1pPr>
          </a:lstStyle>
          <a:p>
            <a:pPr>
              <a:defRPr/>
            </a:pPr>
            <a:endParaRPr lang="en-US" dirty="0"/>
          </a:p>
        </p:txBody>
      </p:sp>
      <p:sp>
        <p:nvSpPr>
          <p:cNvPr id="7" name="6 Slayt Numarası Yer Tutucusu"/>
          <p:cNvSpPr>
            <a:spLocks noGrp="1"/>
          </p:cNvSpPr>
          <p:nvPr>
            <p:ph type="sldNum" sz="quarter" idx="5"/>
          </p:nvPr>
        </p:nvSpPr>
        <p:spPr>
          <a:xfrm>
            <a:off x="3850443" y="9378824"/>
            <a:ext cx="2945660" cy="493713"/>
          </a:xfrm>
          <a:prstGeom prst="rect">
            <a:avLst/>
          </a:prstGeom>
        </p:spPr>
        <p:txBody>
          <a:bodyPr vert="horz" lIns="95246" tIns="47622" rIns="95246" bIns="47622" rtlCol="0" anchor="b"/>
          <a:lstStyle>
            <a:lvl1pPr algn="r" fontAlgn="auto">
              <a:spcBef>
                <a:spcPts val="0"/>
              </a:spcBef>
              <a:spcAft>
                <a:spcPts val="0"/>
              </a:spcAft>
              <a:defRPr sz="1300">
                <a:latin typeface="+mn-lt"/>
                <a:cs typeface="+mn-cs"/>
              </a:defRPr>
            </a:lvl1pPr>
          </a:lstStyle>
          <a:p>
            <a:pPr>
              <a:defRPr/>
            </a:pPr>
            <a:fld id="{C079CCE0-3E05-46B6-A6E7-31B331F29DE4}" type="slidenum">
              <a:rPr lang="en-US"/>
              <a:pPr>
                <a:defRPr/>
              </a:pPr>
              <a:t>‹#›</a:t>
            </a:fld>
            <a:endParaRPr lang="en-US" dirty="0"/>
          </a:p>
        </p:txBody>
      </p:sp>
    </p:spTree>
    <p:extLst>
      <p:ext uri="{BB962C8B-B14F-4D97-AF65-F5344CB8AC3E}">
        <p14:creationId xmlns:p14="http://schemas.microsoft.com/office/powerpoint/2010/main" xmlns="" val="4089492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1</a:t>
            </a:fld>
            <a:endParaRPr lang="en-US" dirty="0"/>
          </a:p>
        </p:txBody>
      </p:sp>
    </p:spTree>
    <p:extLst>
      <p:ext uri="{BB962C8B-B14F-4D97-AF65-F5344CB8AC3E}">
        <p14:creationId xmlns:p14="http://schemas.microsoft.com/office/powerpoint/2010/main" xmlns="" val="309017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30</a:t>
            </a:fld>
            <a:endParaRPr lang="en-US" dirty="0"/>
          </a:p>
        </p:txBody>
      </p:sp>
    </p:spTree>
    <p:extLst>
      <p:ext uri="{BB962C8B-B14F-4D97-AF65-F5344CB8AC3E}">
        <p14:creationId xmlns:p14="http://schemas.microsoft.com/office/powerpoint/2010/main" xmlns="" val="2765918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lnSpcReduction="10000"/>
          </a:bodyPr>
          <a:lstStyle/>
          <a:p>
            <a:endParaRPr lang="tr-TR" dirty="0"/>
          </a:p>
        </p:txBody>
      </p:sp>
      <p:sp>
        <p:nvSpPr>
          <p:cNvPr id="4" name="3 Slayt Numarası Yer Tutucusu"/>
          <p:cNvSpPr>
            <a:spLocks noGrp="1"/>
          </p:cNvSpPr>
          <p:nvPr>
            <p:ph type="sldNum" sz="quarter" idx="10"/>
          </p:nvPr>
        </p:nvSpPr>
        <p:spPr/>
        <p:txBody>
          <a:bodyPr/>
          <a:lstStyle/>
          <a:p>
            <a:pPr>
              <a:defRPr/>
            </a:pPr>
            <a:fld id="{C079CCE0-3E05-46B6-A6E7-31B331F29DE4}" type="slidenum">
              <a:rPr lang="en-US" smtClean="0"/>
              <a:pPr>
                <a:defRPr/>
              </a:pPr>
              <a:t>33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36</a:t>
            </a:fld>
            <a:endParaRPr lang="en-US" dirty="0"/>
          </a:p>
        </p:txBody>
      </p:sp>
    </p:spTree>
    <p:extLst>
      <p:ext uri="{BB962C8B-B14F-4D97-AF65-F5344CB8AC3E}">
        <p14:creationId xmlns:p14="http://schemas.microsoft.com/office/powerpoint/2010/main" xmlns="" val="3456619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2253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22532" name="3 Slayt Numarası Yer Tutucusu"/>
          <p:cNvSpPr>
            <a:spLocks noGrp="1"/>
          </p:cNvSpPr>
          <p:nvPr>
            <p:ph type="sldNum" sz="quarter" idx="5"/>
          </p:nvPr>
        </p:nvSpPr>
        <p:spPr bwMode="auto">
          <a:noFill/>
          <a:ln>
            <a:miter lim="800000"/>
            <a:headEnd/>
            <a:tailEnd/>
          </a:ln>
        </p:spPr>
        <p:txBody>
          <a:bodyPr/>
          <a:lstStyle/>
          <a:p>
            <a:fld id="{4F27B2CB-3D60-4DB8-90C2-F525EF7D1E8C}" type="slidenum">
              <a:rPr lang="tr-TR" smtClean="0"/>
              <a:pPr/>
              <a:t>40</a:t>
            </a:fld>
            <a:endParaRPr lang="tr-T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2355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23556" name="3 Slayt Numarası Yer Tutucusu"/>
          <p:cNvSpPr>
            <a:spLocks noGrp="1"/>
          </p:cNvSpPr>
          <p:nvPr>
            <p:ph type="sldNum" sz="quarter" idx="5"/>
          </p:nvPr>
        </p:nvSpPr>
        <p:spPr bwMode="auto">
          <a:noFill/>
          <a:ln>
            <a:miter lim="800000"/>
            <a:headEnd/>
            <a:tailEnd/>
          </a:ln>
        </p:spPr>
        <p:txBody>
          <a:bodyPr/>
          <a:lstStyle/>
          <a:p>
            <a:fld id="{5870A945-9A6F-46F7-B615-6BD8CE9FFCEB}" type="slidenum">
              <a:rPr lang="tr-TR" smtClean="0"/>
              <a:pPr/>
              <a:t>41</a:t>
            </a:fld>
            <a:endParaRPr lang="tr-T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2969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29700" name="3 Slayt Numarası Yer Tutucusu"/>
          <p:cNvSpPr>
            <a:spLocks noGrp="1"/>
          </p:cNvSpPr>
          <p:nvPr>
            <p:ph type="sldNum" sz="quarter" idx="5"/>
          </p:nvPr>
        </p:nvSpPr>
        <p:spPr bwMode="auto">
          <a:noFill/>
          <a:ln>
            <a:miter lim="800000"/>
            <a:headEnd/>
            <a:tailEnd/>
          </a:ln>
        </p:spPr>
        <p:txBody>
          <a:bodyPr/>
          <a:lstStyle/>
          <a:p>
            <a:fld id="{62757316-6D35-4F9C-8E8C-D9496F3B1156}" type="slidenum">
              <a:rPr lang="tr-TR" smtClean="0"/>
              <a:pPr/>
              <a:t>42</a:t>
            </a:fld>
            <a:endParaRPr lang="tr-T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2707" name="2 Not Yer Tutucusu"/>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72708" name="Altbilgi Yer Tutucusu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0500" indent="-284808" eaLnBrk="0" hangingPunct="0">
              <a:defRPr>
                <a:solidFill>
                  <a:schemeClr val="tx1"/>
                </a:solidFill>
                <a:latin typeface="Calibri" pitchFamily="34" charset="0"/>
              </a:defRPr>
            </a:lvl2pPr>
            <a:lvl3pPr marL="1139233" indent="-227846" eaLnBrk="0" hangingPunct="0">
              <a:defRPr>
                <a:solidFill>
                  <a:schemeClr val="tx1"/>
                </a:solidFill>
                <a:latin typeface="Calibri" pitchFamily="34" charset="0"/>
              </a:defRPr>
            </a:lvl3pPr>
            <a:lvl4pPr marL="1594925" indent="-227846" eaLnBrk="0" hangingPunct="0">
              <a:defRPr>
                <a:solidFill>
                  <a:schemeClr val="tx1"/>
                </a:solidFill>
                <a:latin typeface="Calibri" pitchFamily="34" charset="0"/>
              </a:defRPr>
            </a:lvl4pPr>
            <a:lvl5pPr marL="2050618" indent="-227846" eaLnBrk="0" hangingPunct="0">
              <a:defRPr>
                <a:solidFill>
                  <a:schemeClr val="tx1"/>
                </a:solidFill>
                <a:latin typeface="Calibri" pitchFamily="34" charset="0"/>
              </a:defRPr>
            </a:lvl5pPr>
            <a:lvl6pPr marL="2506311" indent="-227846" eaLnBrk="0" fontAlgn="base" hangingPunct="0">
              <a:spcBef>
                <a:spcPct val="0"/>
              </a:spcBef>
              <a:spcAft>
                <a:spcPct val="0"/>
              </a:spcAft>
              <a:defRPr>
                <a:solidFill>
                  <a:schemeClr val="tx1"/>
                </a:solidFill>
                <a:latin typeface="Calibri" pitchFamily="34" charset="0"/>
              </a:defRPr>
            </a:lvl6pPr>
            <a:lvl7pPr marL="2962003" indent="-227846" eaLnBrk="0" fontAlgn="base" hangingPunct="0">
              <a:spcBef>
                <a:spcPct val="0"/>
              </a:spcBef>
              <a:spcAft>
                <a:spcPct val="0"/>
              </a:spcAft>
              <a:defRPr>
                <a:solidFill>
                  <a:schemeClr val="tx1"/>
                </a:solidFill>
                <a:latin typeface="Calibri" pitchFamily="34" charset="0"/>
              </a:defRPr>
            </a:lvl7pPr>
            <a:lvl8pPr marL="3417697" indent="-227846" eaLnBrk="0" fontAlgn="base" hangingPunct="0">
              <a:spcBef>
                <a:spcPct val="0"/>
              </a:spcBef>
              <a:spcAft>
                <a:spcPct val="0"/>
              </a:spcAft>
              <a:defRPr>
                <a:solidFill>
                  <a:schemeClr val="tx1"/>
                </a:solidFill>
                <a:latin typeface="Calibri" pitchFamily="34" charset="0"/>
              </a:defRPr>
            </a:lvl8pPr>
            <a:lvl9pPr marL="3873389" indent="-227846" eaLnBrk="0" fontAlgn="base" hangingPunct="0">
              <a:spcBef>
                <a:spcPct val="0"/>
              </a:spcBef>
              <a:spcAft>
                <a:spcPct val="0"/>
              </a:spcAft>
              <a:defRPr>
                <a:solidFill>
                  <a:schemeClr val="tx1"/>
                </a:solidFill>
                <a:latin typeface="Calibri" pitchFamily="34" charset="0"/>
              </a:defRPr>
            </a:lvl9pPr>
          </a:lstStyle>
          <a:p>
            <a:pPr eaLnBrk="1" hangingPunct="1"/>
            <a:endParaRPr lang="tr-TR" smtClean="0">
              <a:latin typeface="Arial" charset="0"/>
            </a:endParaRPr>
          </a:p>
        </p:txBody>
      </p:sp>
      <p:sp>
        <p:nvSpPr>
          <p:cNvPr id="72709" name="Slayt Numarası Yer Tutucusu 2"/>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0500" indent="-284808" eaLnBrk="0" hangingPunct="0">
              <a:defRPr>
                <a:solidFill>
                  <a:schemeClr val="tx1"/>
                </a:solidFill>
                <a:latin typeface="Calibri" pitchFamily="34" charset="0"/>
              </a:defRPr>
            </a:lvl2pPr>
            <a:lvl3pPr marL="1139233" indent="-227846" eaLnBrk="0" hangingPunct="0">
              <a:defRPr>
                <a:solidFill>
                  <a:schemeClr val="tx1"/>
                </a:solidFill>
                <a:latin typeface="Calibri" pitchFamily="34" charset="0"/>
              </a:defRPr>
            </a:lvl3pPr>
            <a:lvl4pPr marL="1594925" indent="-227846" eaLnBrk="0" hangingPunct="0">
              <a:defRPr>
                <a:solidFill>
                  <a:schemeClr val="tx1"/>
                </a:solidFill>
                <a:latin typeface="Calibri" pitchFamily="34" charset="0"/>
              </a:defRPr>
            </a:lvl4pPr>
            <a:lvl5pPr marL="2050618" indent="-227846" eaLnBrk="0" hangingPunct="0">
              <a:defRPr>
                <a:solidFill>
                  <a:schemeClr val="tx1"/>
                </a:solidFill>
                <a:latin typeface="Calibri" pitchFamily="34" charset="0"/>
              </a:defRPr>
            </a:lvl5pPr>
            <a:lvl6pPr marL="2506311" indent="-227846" eaLnBrk="0" fontAlgn="base" hangingPunct="0">
              <a:spcBef>
                <a:spcPct val="0"/>
              </a:spcBef>
              <a:spcAft>
                <a:spcPct val="0"/>
              </a:spcAft>
              <a:defRPr>
                <a:solidFill>
                  <a:schemeClr val="tx1"/>
                </a:solidFill>
                <a:latin typeface="Calibri" pitchFamily="34" charset="0"/>
              </a:defRPr>
            </a:lvl6pPr>
            <a:lvl7pPr marL="2962003" indent="-227846" eaLnBrk="0" fontAlgn="base" hangingPunct="0">
              <a:spcBef>
                <a:spcPct val="0"/>
              </a:spcBef>
              <a:spcAft>
                <a:spcPct val="0"/>
              </a:spcAft>
              <a:defRPr>
                <a:solidFill>
                  <a:schemeClr val="tx1"/>
                </a:solidFill>
                <a:latin typeface="Calibri" pitchFamily="34" charset="0"/>
              </a:defRPr>
            </a:lvl7pPr>
            <a:lvl8pPr marL="3417697" indent="-227846" eaLnBrk="0" fontAlgn="base" hangingPunct="0">
              <a:spcBef>
                <a:spcPct val="0"/>
              </a:spcBef>
              <a:spcAft>
                <a:spcPct val="0"/>
              </a:spcAft>
              <a:defRPr>
                <a:solidFill>
                  <a:schemeClr val="tx1"/>
                </a:solidFill>
                <a:latin typeface="Calibri" pitchFamily="34" charset="0"/>
              </a:defRPr>
            </a:lvl8pPr>
            <a:lvl9pPr marL="3873389" indent="-227846" eaLnBrk="0" fontAlgn="base" hangingPunct="0">
              <a:spcBef>
                <a:spcPct val="0"/>
              </a:spcBef>
              <a:spcAft>
                <a:spcPct val="0"/>
              </a:spcAft>
              <a:defRPr>
                <a:solidFill>
                  <a:schemeClr val="tx1"/>
                </a:solidFill>
                <a:latin typeface="Calibri" pitchFamily="34" charset="0"/>
              </a:defRPr>
            </a:lvl9pPr>
          </a:lstStyle>
          <a:p>
            <a:pPr eaLnBrk="1" hangingPunct="1"/>
            <a:fld id="{C1BF3AC4-72BD-4957-9F64-95881C047E6C}" type="slidenum">
              <a:rPr lang="tr-TR" smtClean="0">
                <a:latin typeface="Arial" charset="0"/>
              </a:rPr>
              <a:pPr eaLnBrk="1" hangingPunct="1"/>
              <a:t>44</a:t>
            </a:fld>
            <a:endParaRPr lang="tr-TR"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48</a:t>
            </a:fld>
            <a:endParaRPr lang="en-US" dirty="0"/>
          </a:p>
        </p:txBody>
      </p:sp>
    </p:spTree>
    <p:extLst>
      <p:ext uri="{BB962C8B-B14F-4D97-AF65-F5344CB8AC3E}">
        <p14:creationId xmlns:p14="http://schemas.microsoft.com/office/powerpoint/2010/main" xmlns="" val="2565645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51</a:t>
            </a:fld>
            <a:endParaRPr lang="en-US" dirty="0"/>
          </a:p>
        </p:txBody>
      </p:sp>
    </p:spTree>
    <p:extLst>
      <p:ext uri="{BB962C8B-B14F-4D97-AF65-F5344CB8AC3E}">
        <p14:creationId xmlns:p14="http://schemas.microsoft.com/office/powerpoint/2010/main" xmlns="" val="3300556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C079CCE0-3E05-46B6-A6E7-31B331F29DE4}" type="slidenum">
              <a:rPr lang="en-US" smtClean="0"/>
              <a:pPr>
                <a:defRPr/>
              </a:pPr>
              <a:t>52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7</a:t>
            </a:fld>
            <a:endParaRPr lang="en-US" dirty="0"/>
          </a:p>
        </p:txBody>
      </p:sp>
    </p:spTree>
    <p:extLst>
      <p:ext uri="{BB962C8B-B14F-4D97-AF65-F5344CB8AC3E}">
        <p14:creationId xmlns:p14="http://schemas.microsoft.com/office/powerpoint/2010/main" xmlns="" val="22959405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Slayt Görüntüsü Yer Tutucusu"/>
          <p:cNvSpPr>
            <a:spLocks noGrp="1" noRot="1" noChangeAspect="1" noTextEdit="1"/>
          </p:cNvSpPr>
          <p:nvPr>
            <p:ph type="sldImg"/>
          </p:nvPr>
        </p:nvSpPr>
        <p:spPr>
          <a:ln/>
        </p:spPr>
      </p:sp>
      <p:sp>
        <p:nvSpPr>
          <p:cNvPr id="53251" name="2 Not Yer Tutucusu"/>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cs typeface="Arial" charset="0"/>
            </a:endParaRPr>
          </a:p>
        </p:txBody>
      </p:sp>
      <p:sp>
        <p:nvSpPr>
          <p:cNvPr id="53252" name="3 Slayt Numarası Yer Tutucusu"/>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7229DFCD-7893-44B7-BFC3-BCD9A4715942}" type="slidenum">
              <a:rPr lang="tr-TR" smtClean="0">
                <a:solidFill>
                  <a:prstClr val="black"/>
                </a:solidFill>
                <a:latin typeface="Arial" charset="0"/>
              </a:rPr>
              <a:pPr eaLnBrk="1" hangingPunct="1"/>
              <a:t>59</a:t>
            </a:fld>
            <a:endParaRPr lang="tr-TR" smtClean="0">
              <a:solidFill>
                <a:prstClr val="black"/>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1813550-4470-40B3-A51E-8BD9E2837DF9}" type="slidenum">
              <a:rPr lang="tr-TR">
                <a:solidFill>
                  <a:prstClr val="black"/>
                </a:solidFill>
              </a:rPr>
              <a:pPr>
                <a:defRPr/>
              </a:pPr>
              <a:t>60</a:t>
            </a:fld>
            <a:endParaRPr lang="tr-TR">
              <a:solidFill>
                <a:prstClr val="black"/>
              </a:solidFill>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tr-T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5235" name="2 Not Yer Tutucusu"/>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5540" name="3 Slayt Numarası Yer Tutucusu"/>
          <p:cNvSpPr>
            <a:spLocks noGrp="1"/>
          </p:cNvSpPr>
          <p:nvPr>
            <p:ph type="sldNum" sz="quarter" idx="5"/>
          </p:nvPr>
        </p:nvSpPr>
        <p:spPr/>
        <p:txBody>
          <a:bodyPr/>
          <a:lstStyle/>
          <a:p>
            <a:pPr>
              <a:defRPr/>
            </a:pPr>
            <a:fld id="{8A17C5C4-2EE2-4671-9124-9F570F3EA304}" type="slidenum">
              <a:rPr lang="en-US" smtClean="0">
                <a:solidFill>
                  <a:prstClr val="black"/>
                </a:solidFill>
              </a:rPr>
              <a:pPr>
                <a:defRPr/>
              </a:pPr>
              <a:t>62</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9</a:t>
            </a:fld>
            <a:endParaRPr lang="en-US" dirty="0"/>
          </a:p>
        </p:txBody>
      </p:sp>
    </p:spTree>
    <p:extLst>
      <p:ext uri="{BB962C8B-B14F-4D97-AF65-F5344CB8AC3E}">
        <p14:creationId xmlns:p14="http://schemas.microsoft.com/office/powerpoint/2010/main" xmlns="" val="2794050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10</a:t>
            </a:fld>
            <a:endParaRPr lang="en-US" dirty="0"/>
          </a:p>
        </p:txBody>
      </p:sp>
    </p:spTree>
    <p:extLst>
      <p:ext uri="{BB962C8B-B14F-4D97-AF65-F5344CB8AC3E}">
        <p14:creationId xmlns:p14="http://schemas.microsoft.com/office/powerpoint/2010/main" xmlns="" val="1995830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144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553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C079CCE0-3E05-46B6-A6E7-31B331F29DE4}" type="slidenum">
              <a:rPr lang="en-US" smtClean="0"/>
              <a:pPr>
                <a:defRPr/>
              </a:pPr>
              <a:t>26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24579" name="Not Yer Tutucusu 2"/>
          <p:cNvSpPr>
            <a:spLocks noGrp="1"/>
          </p:cNvSpPr>
          <p:nvPr>
            <p:ph type="body" idx="1"/>
          </p:nvPr>
        </p:nvSpPr>
        <p:spPr bwMode="auto">
          <a:noFill/>
        </p:spPr>
        <p:txBody>
          <a:bodyPr/>
          <a:lstStyle/>
          <a:p>
            <a:endParaRPr lang="tr-TR" smtClean="0"/>
          </a:p>
        </p:txBody>
      </p:sp>
      <p:sp>
        <p:nvSpPr>
          <p:cNvPr id="24580" name="Altbilgi Yer Tutucusu 3"/>
          <p:cNvSpPr>
            <a:spLocks noGrp="1"/>
          </p:cNvSpPr>
          <p:nvPr>
            <p:ph type="ftr" sz="quarter" idx="4"/>
          </p:nvPr>
        </p:nvSpPr>
        <p:spPr bwMode="auto">
          <a:noFill/>
          <a:ln>
            <a:miter lim="800000"/>
            <a:headEnd/>
            <a:tailEnd/>
          </a:ln>
        </p:spPr>
        <p:txBody>
          <a:bodyPr/>
          <a:lstStyle/>
          <a:p>
            <a:r>
              <a:rPr lang="tr-TR" smtClean="0"/>
              <a:t>STRATEJİ GELİŞTİRME BAŞKANLIĞI</a:t>
            </a:r>
          </a:p>
        </p:txBody>
      </p:sp>
      <p:sp>
        <p:nvSpPr>
          <p:cNvPr id="24581" name="Slayt Numarası Yer Tutucusu 4"/>
          <p:cNvSpPr>
            <a:spLocks noGrp="1"/>
          </p:cNvSpPr>
          <p:nvPr>
            <p:ph type="sldNum" sz="quarter" idx="5"/>
          </p:nvPr>
        </p:nvSpPr>
        <p:spPr bwMode="auto">
          <a:noFill/>
          <a:ln>
            <a:miter lim="800000"/>
            <a:headEnd/>
            <a:tailEnd/>
          </a:ln>
        </p:spPr>
        <p:txBody>
          <a:bodyPr/>
          <a:lstStyle/>
          <a:p>
            <a:fld id="{1C9EF499-9174-4087-9262-A020A67B950D}" type="slidenum">
              <a:rPr lang="tr-TR" smtClean="0"/>
              <a:pPr/>
              <a:t>27</a:t>
            </a:fld>
            <a:endParaRPr lang="tr-T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079CCE0-3E05-46B6-A6E7-31B331F29DE4}" type="slidenum">
              <a:rPr lang="en-US" smtClean="0"/>
              <a:pPr>
                <a:defRPr/>
              </a:pPr>
              <a:t>29</a:t>
            </a:fld>
            <a:endParaRPr lang="en-US" dirty="0"/>
          </a:p>
        </p:txBody>
      </p:sp>
    </p:spTree>
    <p:extLst>
      <p:ext uri="{BB962C8B-B14F-4D97-AF65-F5344CB8AC3E}">
        <p14:creationId xmlns:p14="http://schemas.microsoft.com/office/powerpoint/2010/main" xmlns="" val="2765918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lvl1pPr>
              <a:defRPr sz="3200" b="1" baseline="0">
                <a:solidFill>
                  <a:srgbClr val="0000FF"/>
                </a:solidFill>
                <a:effectLst>
                  <a:outerShdw blurRad="38100" dist="38100" dir="2700000" algn="tl">
                    <a:srgbClr val="000000">
                      <a:alpha val="43137"/>
                    </a:srgbClr>
                  </a:outerShdw>
                </a:effectLst>
                <a:latin typeface="Book Antiqua" pitchFamily="18" charset="0"/>
              </a:defRPr>
            </a:lvl1pPr>
          </a:lstStyle>
          <a:p>
            <a:r>
              <a:rPr lang="tr-TR" smtClean="0"/>
              <a:t>Asıl başlık stili için tıklatın</a:t>
            </a:r>
            <a:endParaRPr lang="en-US" dirty="0"/>
          </a:p>
        </p:txBody>
      </p:sp>
      <p:sp>
        <p:nvSpPr>
          <p:cNvPr id="3" name="2 Alt Başlık"/>
          <p:cNvSpPr>
            <a:spLocks noGrp="1"/>
          </p:cNvSpPr>
          <p:nvPr>
            <p:ph type="subTitle" idx="1"/>
          </p:nvPr>
        </p:nvSpPr>
        <p:spPr>
          <a:xfrm>
            <a:off x="1371600" y="3886200"/>
            <a:ext cx="6400800" cy="1752600"/>
          </a:xfrm>
        </p:spPr>
        <p:txBody>
          <a:bodyPr>
            <a:normAutofit/>
          </a:bodyPr>
          <a:lstStyle>
            <a:lvl1pPr marL="0" indent="0" algn="ctr">
              <a:buNone/>
              <a:defRPr sz="2800" b="1">
                <a:solidFill>
                  <a:srgbClr val="0000FF"/>
                </a:solidFill>
                <a:effectLst>
                  <a:outerShdw blurRad="38100" dist="38100" dir="2700000" algn="tl">
                    <a:srgbClr val="000000">
                      <a:alpha val="43137"/>
                    </a:srgbClr>
                  </a:outerShdw>
                </a:effectLst>
                <a:latin typeface="Book Antiqu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dirty="0" smtClean="0"/>
              <a:t>Asıl alt başlık stilini düzenlemek için tıklatın</a:t>
            </a:r>
            <a:endParaRPr lang="en-US" dirty="0"/>
          </a:p>
        </p:txBody>
      </p:sp>
      <p:sp>
        <p:nvSpPr>
          <p:cNvPr id="4" name="3 Veri Yer Tutucusu"/>
          <p:cNvSpPr>
            <a:spLocks noGrp="1"/>
          </p:cNvSpPr>
          <p:nvPr>
            <p:ph type="dt" sz="half" idx="10"/>
          </p:nvPr>
        </p:nvSpPr>
        <p:spPr/>
        <p:txBody>
          <a:bodyPr/>
          <a:lstStyle>
            <a:lvl1pPr>
              <a:defRPr/>
            </a:lvl1pPr>
          </a:lstStyle>
          <a:p>
            <a:pPr>
              <a:defRPr/>
            </a:pPr>
            <a:fld id="{287EF764-F008-4EF8-9A68-6F1E4AB3E825}" type="datetime1">
              <a:rPr lang="tr-TR" smtClean="0"/>
              <a:pPr>
                <a:defRPr/>
              </a:pPr>
              <a:t>17.11.2013</a:t>
            </a:fld>
            <a:endParaRPr lang="en-US" dirty="0"/>
          </a:p>
        </p:txBody>
      </p:sp>
      <p:sp>
        <p:nvSpPr>
          <p:cNvPr id="5"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6" name="5 Slayt Numarası Yer Tutucusu"/>
          <p:cNvSpPr>
            <a:spLocks noGrp="1"/>
          </p:cNvSpPr>
          <p:nvPr>
            <p:ph type="sldNum" sz="quarter" idx="12"/>
          </p:nvPr>
        </p:nvSpPr>
        <p:spPr/>
        <p:txBody>
          <a:bodyPr/>
          <a:lstStyle>
            <a:lvl1pPr>
              <a:defRPr/>
            </a:lvl1pPr>
          </a:lstStyle>
          <a:p>
            <a:pPr>
              <a:defRPr/>
            </a:pPr>
            <a:fld id="{DA33BA23-EB61-4621-A020-2D7B395AA481}"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7DDE9D13-69A8-4968-BF4B-FEBDE833ABC5}" type="datetime1">
              <a:rPr lang="tr-TR" smtClean="0"/>
              <a:pPr>
                <a:defRPr/>
              </a:pPr>
              <a:t>17.11.2013</a:t>
            </a:fld>
            <a:endParaRPr lang="en-US" dirty="0"/>
          </a:p>
        </p:txBody>
      </p:sp>
      <p:sp>
        <p:nvSpPr>
          <p:cNvPr id="5"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6" name="5 Slayt Numarası Yer Tutucusu"/>
          <p:cNvSpPr>
            <a:spLocks noGrp="1"/>
          </p:cNvSpPr>
          <p:nvPr>
            <p:ph type="sldNum" sz="quarter" idx="12"/>
          </p:nvPr>
        </p:nvSpPr>
        <p:spPr/>
        <p:txBody>
          <a:bodyPr/>
          <a:lstStyle>
            <a:lvl1pPr>
              <a:defRPr/>
            </a:lvl1pPr>
          </a:lstStyle>
          <a:p>
            <a:pPr>
              <a:defRPr/>
            </a:pPr>
            <a:fld id="{B6566875-8555-4883-A292-AEEBE8880FD9}"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6777DFF3-57D7-4DEE-BDE1-2A0ABB3593C6}" type="datetime1">
              <a:rPr lang="tr-TR" smtClean="0"/>
              <a:pPr>
                <a:defRPr/>
              </a:pPr>
              <a:t>17.11.2013</a:t>
            </a:fld>
            <a:endParaRPr lang="en-US" dirty="0"/>
          </a:p>
        </p:txBody>
      </p:sp>
      <p:sp>
        <p:nvSpPr>
          <p:cNvPr id="5"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6" name="5 Slayt Numarası Yer Tutucusu"/>
          <p:cNvSpPr>
            <a:spLocks noGrp="1"/>
          </p:cNvSpPr>
          <p:nvPr>
            <p:ph type="sldNum" sz="quarter" idx="12"/>
          </p:nvPr>
        </p:nvSpPr>
        <p:spPr/>
        <p:txBody>
          <a:bodyPr/>
          <a:lstStyle>
            <a:lvl1pPr>
              <a:defRPr/>
            </a:lvl1pPr>
          </a:lstStyle>
          <a:p>
            <a:pPr>
              <a:defRPr/>
            </a:pPr>
            <a:fld id="{05B20C0C-C907-458B-939D-369C76FF3C4D}"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dem">
    <p:spTree>
      <p:nvGrpSpPr>
        <p:cNvPr id="1" name=""/>
        <p:cNvGrpSpPr/>
        <p:nvPr/>
      </p:nvGrpSpPr>
      <p:grpSpPr>
        <a:xfrm>
          <a:off x="0" y="0"/>
          <a:ext cx="0" cy="0"/>
          <a:chOff x="0" y="0"/>
          <a:chExt cx="0" cy="0"/>
        </a:xfrm>
      </p:grpSpPr>
      <p:sp>
        <p:nvSpPr>
          <p:cNvPr id="5" name="4 Metin kutusu"/>
          <p:cNvSpPr txBox="1"/>
          <p:nvPr userDrawn="1"/>
        </p:nvSpPr>
        <p:spPr>
          <a:xfrm>
            <a:off x="8597900" y="6543675"/>
            <a:ext cx="571500" cy="461665"/>
          </a:xfrm>
          <a:prstGeom prst="rect">
            <a:avLst/>
          </a:prstGeom>
          <a:noFill/>
        </p:spPr>
        <p:txBody>
          <a:bodyPr lIns="91430" tIns="45714" rIns="91430" bIns="45714">
            <a:spAutoFit/>
          </a:bodyPr>
          <a:lstStyle/>
          <a:p>
            <a:pPr>
              <a:defRPr/>
            </a:pPr>
            <a:endParaRPr lang="tr-TR" sz="1200" b="1" dirty="0" smtClean="0">
              <a:solidFill>
                <a:srgbClr val="046CA6"/>
              </a:solidFill>
              <a:latin typeface="Arial" charset="0"/>
            </a:endParaRPr>
          </a:p>
          <a:p>
            <a:pPr>
              <a:defRPr/>
            </a:pPr>
            <a:endParaRPr lang="tr-TR" sz="1200" b="1" dirty="0">
              <a:solidFill>
                <a:srgbClr val="046CA6"/>
              </a:solidFill>
              <a:latin typeface="Arial" charset="0"/>
            </a:endParaRPr>
          </a:p>
        </p:txBody>
      </p:sp>
      <p:sp>
        <p:nvSpPr>
          <p:cNvPr id="2" name="1 Başlık"/>
          <p:cNvSpPr>
            <a:spLocks noGrp="1"/>
          </p:cNvSpPr>
          <p:nvPr>
            <p:ph type="title"/>
          </p:nvPr>
        </p:nvSpPr>
        <p:spPr>
          <a:xfrm>
            <a:off x="2123728" y="-24"/>
            <a:ext cx="7020272" cy="706419"/>
          </a:xfrm>
        </p:spPr>
        <p:txBody>
          <a:bodyPr/>
          <a:lstStyle>
            <a:lvl1pPr>
              <a:defRPr sz="2400"/>
            </a:lvl1pPr>
          </a:lstStyle>
          <a:p>
            <a:r>
              <a:rPr lang="tr-TR" dirty="0" smtClean="0"/>
              <a:t>Asıl başlık stili için tıklatın</a:t>
            </a:r>
            <a:endParaRPr lang="tr-TR" dirty="0"/>
          </a:p>
        </p:txBody>
      </p:sp>
      <p:sp>
        <p:nvSpPr>
          <p:cNvPr id="8" name="3 Veri Yer Tutucusu"/>
          <p:cNvSpPr>
            <a:spLocks noGrp="1"/>
          </p:cNvSpPr>
          <p:nvPr>
            <p:ph type="dt" sz="half" idx="10"/>
          </p:nvPr>
        </p:nvSpPr>
        <p:spPr>
          <a:xfrm>
            <a:off x="457200" y="6564313"/>
            <a:ext cx="2133600" cy="365125"/>
          </a:xfrm>
        </p:spPr>
        <p:txBody>
          <a:bodyPr/>
          <a:lstStyle>
            <a:lvl1pPr>
              <a:defRPr/>
            </a:lvl1pPr>
          </a:lstStyle>
          <a:p>
            <a:pPr>
              <a:defRPr/>
            </a:pPr>
            <a:fld id="{6777DFF3-57D7-4DEE-BDE1-2A0ABB3593C6}" type="datetime1">
              <a:rPr lang="tr-TR" smtClean="0"/>
              <a:pPr>
                <a:defRPr/>
              </a:pPr>
              <a:t>17.11.2013</a:t>
            </a:fld>
            <a:endParaRPr lang="en-US" dirty="0"/>
          </a:p>
        </p:txBody>
      </p:sp>
      <p:sp>
        <p:nvSpPr>
          <p:cNvPr id="10" name="4 Altbilgi Yer Tutucusu"/>
          <p:cNvSpPr>
            <a:spLocks noGrp="1"/>
          </p:cNvSpPr>
          <p:nvPr>
            <p:ph type="ftr" sz="quarter" idx="11"/>
          </p:nvPr>
        </p:nvSpPr>
        <p:spPr>
          <a:xfrm>
            <a:off x="3124200" y="6564313"/>
            <a:ext cx="2895600" cy="365125"/>
          </a:xfrm>
        </p:spPr>
        <p:txBody>
          <a:bodyPr/>
          <a:lstStyle>
            <a:lvl1pPr>
              <a:defRPr/>
            </a:lvl1pPr>
          </a:lstStyle>
          <a:p>
            <a:pPr>
              <a:defRPr/>
            </a:pPr>
            <a:r>
              <a:rPr lang="tr-TR" dirty="0" smtClean="0"/>
              <a:t>Sosyal Güvenlik Kurumu</a:t>
            </a:r>
            <a:endParaRPr lang="en-US" dirty="0"/>
          </a:p>
        </p:txBody>
      </p:sp>
      <p:sp>
        <p:nvSpPr>
          <p:cNvPr id="11" name="5 Slayt Numarası Yer Tutucusu"/>
          <p:cNvSpPr>
            <a:spLocks noGrp="1"/>
          </p:cNvSpPr>
          <p:nvPr>
            <p:ph type="sldNum" sz="quarter" idx="12"/>
          </p:nvPr>
        </p:nvSpPr>
        <p:spPr>
          <a:xfrm>
            <a:off x="6553200" y="6564313"/>
            <a:ext cx="2133600" cy="365125"/>
          </a:xfrm>
        </p:spPr>
        <p:txBody>
          <a:bodyPr/>
          <a:lstStyle>
            <a:lvl1pPr>
              <a:defRPr/>
            </a:lvl1pPr>
          </a:lstStyle>
          <a:p>
            <a:pPr>
              <a:defRPr/>
            </a:pPr>
            <a:fld id="{05B20C0C-C907-458B-939D-369C76FF3C4D}" type="slidenum">
              <a:rPr lang="en-US"/>
              <a:pPr>
                <a:defRPr/>
              </a:pPr>
              <a:t>‹#›</a:t>
            </a:fld>
            <a:endParaRPr lang="en-US" dirty="0"/>
          </a:p>
        </p:txBody>
      </p:sp>
    </p:spTree>
    <p:extLst>
      <p:ext uri="{BB962C8B-B14F-4D97-AF65-F5344CB8AC3E}">
        <p14:creationId xmlns:p14="http://schemas.microsoft.com/office/powerpoint/2010/main" xmlns="" val="2011124250"/>
      </p:ext>
    </p:extLst>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9472244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sz="2800">
                <a:effectLst/>
              </a:defRPr>
            </a:lvl1pPr>
          </a:lstStyle>
          <a:p>
            <a:r>
              <a:rPr lang="tr-TR" smtClean="0"/>
              <a:t>Asıl başlık stili için tıklatın</a:t>
            </a:r>
            <a:endParaRPr lang="en-US" dirty="0"/>
          </a:p>
        </p:txBody>
      </p:sp>
      <p:sp>
        <p:nvSpPr>
          <p:cNvPr id="3" name="2 İçerik Yer Tutucusu"/>
          <p:cNvSpPr>
            <a:spLocks noGrp="1"/>
          </p:cNvSpPr>
          <p:nvPr>
            <p:ph idx="1"/>
          </p:nvPr>
        </p:nvSpPr>
        <p:spPr>
          <a:xfrm>
            <a:off x="500063" y="1142984"/>
            <a:ext cx="8229600" cy="4525963"/>
          </a:xfrm>
        </p:spPr>
        <p:txBody>
          <a:bodyPr/>
          <a:lstStyle>
            <a:lvl1pPr>
              <a:defRPr sz="2000"/>
            </a:lvl1pPr>
            <a:lvl2pPr>
              <a:defRPr sz="1800"/>
            </a:lvl2pPr>
            <a:lvl3pPr>
              <a:defRPr sz="1800"/>
            </a:lvl3pPr>
            <a:lvl4pPr>
              <a:defRPr sz="1400"/>
            </a:lvl4pPr>
            <a:lvl5pPr>
              <a:defRPr sz="1200"/>
            </a:lvl5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4" name="3 Veri Yer Tutucusu"/>
          <p:cNvSpPr>
            <a:spLocks noGrp="1"/>
          </p:cNvSpPr>
          <p:nvPr>
            <p:ph type="dt" sz="half" idx="10"/>
          </p:nvPr>
        </p:nvSpPr>
        <p:spPr/>
        <p:txBody>
          <a:bodyPr/>
          <a:lstStyle>
            <a:lvl1pPr>
              <a:defRPr/>
            </a:lvl1pPr>
          </a:lstStyle>
          <a:p>
            <a:pPr>
              <a:defRPr/>
            </a:pPr>
            <a:fld id="{FA49BBFF-5EDD-450C-B3BA-A0B294B0B468}" type="datetime1">
              <a:rPr lang="tr-TR" smtClean="0"/>
              <a:pPr>
                <a:defRPr/>
              </a:pPr>
              <a:t>17.11.2013</a:t>
            </a:fld>
            <a:endParaRPr lang="en-US" dirty="0"/>
          </a:p>
        </p:txBody>
      </p:sp>
      <p:sp>
        <p:nvSpPr>
          <p:cNvPr id="6" name="5 Slayt Numarası Yer Tutucusu"/>
          <p:cNvSpPr>
            <a:spLocks noGrp="1"/>
          </p:cNvSpPr>
          <p:nvPr>
            <p:ph type="sldNum" sz="quarter" idx="12"/>
          </p:nvPr>
        </p:nvSpPr>
        <p:spPr/>
        <p:txBody>
          <a:bodyPr/>
          <a:lstStyle>
            <a:lvl1pPr>
              <a:defRPr/>
            </a:lvl1pPr>
          </a:lstStyle>
          <a:p>
            <a:pPr>
              <a:defRPr/>
            </a:pPr>
            <a:fld id="{EDB5FF7A-D267-47DD-83DB-8091B57C481E}" type="slidenum">
              <a:rPr lang="en-US"/>
              <a:pPr>
                <a:defRPr/>
              </a:pPr>
              <a:t>‹#›</a:t>
            </a:fld>
            <a:endParaRPr lang="en-US" dirty="0"/>
          </a:p>
        </p:txBody>
      </p:sp>
      <p:sp>
        <p:nvSpPr>
          <p:cNvPr id="7" name="4 Altbilgi Yer Tutucusu"/>
          <p:cNvSpPr>
            <a:spLocks noGrp="1"/>
          </p:cNvSpPr>
          <p:nvPr userDrawn="1">
            <p:ph type="ftr" sz="quarter" idx="11"/>
          </p:nvPr>
        </p:nvSpPr>
        <p:spPr>
          <a:xfrm>
            <a:off x="3124200" y="6564313"/>
            <a:ext cx="2895600" cy="365125"/>
          </a:xfrm>
        </p:spPr>
        <p:txBody>
          <a:bodyPr/>
          <a:lstStyle/>
          <a:p>
            <a:pPr>
              <a:defRPr/>
            </a:pPr>
            <a:r>
              <a:rPr lang="tr-TR" dirty="0" smtClean="0"/>
              <a:t>Sosyal Güvenlik Kurumu</a:t>
            </a:r>
            <a:endParaRPr lang="en-US"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en-US"/>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7389BD00-6FA9-444E-BFFF-00B10972D8E6}" type="datetime1">
              <a:rPr lang="tr-TR" smtClean="0"/>
              <a:pPr>
                <a:defRPr/>
              </a:pPr>
              <a:t>17.11.2013</a:t>
            </a:fld>
            <a:endParaRPr lang="en-US" dirty="0"/>
          </a:p>
        </p:txBody>
      </p:sp>
      <p:sp>
        <p:nvSpPr>
          <p:cNvPr id="5"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6" name="5 Slayt Numarası Yer Tutucusu"/>
          <p:cNvSpPr>
            <a:spLocks noGrp="1"/>
          </p:cNvSpPr>
          <p:nvPr>
            <p:ph type="sldNum" sz="quarter" idx="12"/>
          </p:nvPr>
        </p:nvSpPr>
        <p:spPr/>
        <p:txBody>
          <a:bodyPr/>
          <a:lstStyle>
            <a:lvl1pPr>
              <a:defRPr/>
            </a:lvl1pPr>
          </a:lstStyle>
          <a:p>
            <a:pPr>
              <a:defRPr/>
            </a:pPr>
            <a:fld id="{C54499FE-C63A-42B3-B8F9-FCD8404E9784}"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3 Veri Yer Tutucusu"/>
          <p:cNvSpPr>
            <a:spLocks noGrp="1"/>
          </p:cNvSpPr>
          <p:nvPr>
            <p:ph type="dt" sz="half" idx="10"/>
          </p:nvPr>
        </p:nvSpPr>
        <p:spPr/>
        <p:txBody>
          <a:bodyPr/>
          <a:lstStyle>
            <a:lvl1pPr>
              <a:defRPr/>
            </a:lvl1pPr>
          </a:lstStyle>
          <a:p>
            <a:pPr>
              <a:defRPr/>
            </a:pPr>
            <a:fld id="{9031B69D-667C-4747-9496-7D6427064B26}" type="datetime1">
              <a:rPr lang="tr-TR" smtClean="0"/>
              <a:pPr>
                <a:defRPr/>
              </a:pPr>
              <a:t>17.11.2013</a:t>
            </a:fld>
            <a:endParaRPr lang="en-US" dirty="0"/>
          </a:p>
        </p:txBody>
      </p:sp>
      <p:sp>
        <p:nvSpPr>
          <p:cNvPr id="6"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7" name="5 Slayt Numarası Yer Tutucusu"/>
          <p:cNvSpPr>
            <a:spLocks noGrp="1"/>
          </p:cNvSpPr>
          <p:nvPr>
            <p:ph type="sldNum" sz="quarter" idx="12"/>
          </p:nvPr>
        </p:nvSpPr>
        <p:spPr/>
        <p:txBody>
          <a:bodyPr/>
          <a:lstStyle>
            <a:lvl1pPr>
              <a:defRPr/>
            </a:lvl1pPr>
          </a:lstStyle>
          <a:p>
            <a:pPr>
              <a:defRPr/>
            </a:pPr>
            <a:fld id="{9CB68F94-4773-4CD8-AFA3-45AE6B3A0C25}"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3 Veri Yer Tutucusu"/>
          <p:cNvSpPr>
            <a:spLocks noGrp="1"/>
          </p:cNvSpPr>
          <p:nvPr>
            <p:ph type="dt" sz="half" idx="10"/>
          </p:nvPr>
        </p:nvSpPr>
        <p:spPr/>
        <p:txBody>
          <a:bodyPr/>
          <a:lstStyle>
            <a:lvl1pPr>
              <a:defRPr/>
            </a:lvl1pPr>
          </a:lstStyle>
          <a:p>
            <a:pPr>
              <a:defRPr/>
            </a:pPr>
            <a:fld id="{3D81EAB3-FCA0-4A5C-A970-4FC766211993}" type="datetime1">
              <a:rPr lang="tr-TR" smtClean="0"/>
              <a:pPr>
                <a:defRPr/>
              </a:pPr>
              <a:t>17.11.2013</a:t>
            </a:fld>
            <a:endParaRPr lang="en-US" dirty="0"/>
          </a:p>
        </p:txBody>
      </p:sp>
      <p:sp>
        <p:nvSpPr>
          <p:cNvPr id="8"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9" name="5 Slayt Numarası Yer Tutucusu"/>
          <p:cNvSpPr>
            <a:spLocks noGrp="1"/>
          </p:cNvSpPr>
          <p:nvPr>
            <p:ph type="sldNum" sz="quarter" idx="12"/>
          </p:nvPr>
        </p:nvSpPr>
        <p:spPr/>
        <p:txBody>
          <a:bodyPr/>
          <a:lstStyle>
            <a:lvl1pPr>
              <a:defRPr/>
            </a:lvl1pPr>
          </a:lstStyle>
          <a:p>
            <a:pPr>
              <a:defRPr/>
            </a:pPr>
            <a:fld id="{C5FA3091-1ADD-4AA2-95EB-E09C954CC5CB}"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3 Veri Yer Tutucusu"/>
          <p:cNvSpPr>
            <a:spLocks noGrp="1"/>
          </p:cNvSpPr>
          <p:nvPr>
            <p:ph type="dt" sz="half" idx="10"/>
          </p:nvPr>
        </p:nvSpPr>
        <p:spPr/>
        <p:txBody>
          <a:bodyPr/>
          <a:lstStyle>
            <a:lvl1pPr>
              <a:defRPr/>
            </a:lvl1pPr>
          </a:lstStyle>
          <a:p>
            <a:pPr>
              <a:defRPr/>
            </a:pPr>
            <a:fld id="{DA963B15-447A-4E7F-B1EE-076E9DADF61E}" type="datetime1">
              <a:rPr lang="tr-TR" smtClean="0"/>
              <a:pPr>
                <a:defRPr/>
              </a:pPr>
              <a:t>17.11.2013</a:t>
            </a:fld>
            <a:endParaRPr lang="en-US" dirty="0"/>
          </a:p>
        </p:txBody>
      </p:sp>
      <p:sp>
        <p:nvSpPr>
          <p:cNvPr id="4"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5" name="5 Slayt Numarası Yer Tutucusu"/>
          <p:cNvSpPr>
            <a:spLocks noGrp="1"/>
          </p:cNvSpPr>
          <p:nvPr>
            <p:ph type="sldNum" sz="quarter" idx="12"/>
          </p:nvPr>
        </p:nvSpPr>
        <p:spPr/>
        <p:txBody>
          <a:bodyPr/>
          <a:lstStyle>
            <a:lvl1pPr>
              <a:defRPr/>
            </a:lvl1pPr>
          </a:lstStyle>
          <a:p>
            <a:pPr>
              <a:defRPr/>
            </a:pPr>
            <a:fld id="{4913EAE4-4B73-48ED-915A-885DF52C63BB}"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B6F9481C-B7AF-4862-8D12-52D8C81A540A}" type="datetime1">
              <a:rPr lang="tr-TR" smtClean="0"/>
              <a:pPr>
                <a:defRPr/>
              </a:pPr>
              <a:t>17.11.2013</a:t>
            </a:fld>
            <a:endParaRPr lang="en-US" dirty="0"/>
          </a:p>
        </p:txBody>
      </p:sp>
      <p:sp>
        <p:nvSpPr>
          <p:cNvPr id="3"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4" name="5 Slayt Numarası Yer Tutucusu"/>
          <p:cNvSpPr>
            <a:spLocks noGrp="1"/>
          </p:cNvSpPr>
          <p:nvPr>
            <p:ph type="sldNum" sz="quarter" idx="12"/>
          </p:nvPr>
        </p:nvSpPr>
        <p:spPr/>
        <p:txBody>
          <a:bodyPr/>
          <a:lstStyle>
            <a:lvl1pPr>
              <a:defRPr/>
            </a:lvl1pPr>
          </a:lstStyle>
          <a:p>
            <a:pPr>
              <a:defRPr/>
            </a:pPr>
            <a:fld id="{0C7573D2-F23A-4DA6-84B0-70AA6AD37004}"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en-US"/>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sz="1100">
                <a:latin typeface="Book Antiqua" pitchFamily="18" charset="0"/>
              </a:defRPr>
            </a:lvl1pPr>
          </a:lstStyle>
          <a:p>
            <a:pPr>
              <a:defRPr/>
            </a:pPr>
            <a:fld id="{8109EFDF-F501-4D96-BF95-170AF36E6A0A}" type="datetime1">
              <a:rPr lang="tr-TR" smtClean="0"/>
              <a:pPr>
                <a:defRPr/>
              </a:pPr>
              <a:t>17.11.2013</a:t>
            </a:fld>
            <a:endParaRPr lang="en-US" dirty="0"/>
          </a:p>
        </p:txBody>
      </p:sp>
      <p:sp>
        <p:nvSpPr>
          <p:cNvPr id="6" name="5 Altbilgi Yer Tutucusu"/>
          <p:cNvSpPr>
            <a:spLocks noGrp="1"/>
          </p:cNvSpPr>
          <p:nvPr>
            <p:ph type="ftr" sz="quarter" idx="11"/>
          </p:nvPr>
        </p:nvSpPr>
        <p:spPr/>
        <p:txBody>
          <a:bodyPr/>
          <a:lstStyle>
            <a:lvl1pPr>
              <a:defRPr sz="1100">
                <a:latin typeface="Book Antiqua" pitchFamily="18" charset="0"/>
              </a:defRPr>
            </a:lvl1pPr>
          </a:lstStyle>
          <a:p>
            <a:pPr>
              <a:defRPr/>
            </a:pPr>
            <a:r>
              <a:rPr lang="tr-TR" dirty="0" smtClean="0"/>
              <a:t>Sosyal Güvenlik Kurumu</a:t>
            </a:r>
            <a:endParaRPr lang="en-US" dirty="0"/>
          </a:p>
        </p:txBody>
      </p:sp>
      <p:sp>
        <p:nvSpPr>
          <p:cNvPr id="7" name="6 Slayt Numarası Yer Tutucusu"/>
          <p:cNvSpPr>
            <a:spLocks noGrp="1"/>
          </p:cNvSpPr>
          <p:nvPr>
            <p:ph type="sldNum" sz="quarter" idx="12"/>
          </p:nvPr>
        </p:nvSpPr>
        <p:spPr/>
        <p:txBody>
          <a:bodyPr/>
          <a:lstStyle>
            <a:lvl1pPr>
              <a:defRPr sz="1100">
                <a:latin typeface="Book Antiqua" pitchFamily="18" charset="0"/>
              </a:defRPr>
            </a:lvl1pPr>
          </a:lstStyle>
          <a:p>
            <a:pPr>
              <a:defRPr/>
            </a:pPr>
            <a:fld id="{85D373A3-171C-4886-8518-D7CAAF090D40}"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en-US"/>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5256F7CC-DFFD-4513-A125-0DD54741522C}" type="datetime1">
              <a:rPr lang="tr-TR" smtClean="0"/>
              <a:pPr>
                <a:defRPr/>
              </a:pPr>
              <a:t>17.11.2013</a:t>
            </a:fld>
            <a:endParaRPr lang="en-US" dirty="0"/>
          </a:p>
        </p:txBody>
      </p:sp>
      <p:sp>
        <p:nvSpPr>
          <p:cNvPr id="6" name="4 Altbilgi Yer Tutucusu"/>
          <p:cNvSpPr>
            <a:spLocks noGrp="1"/>
          </p:cNvSpPr>
          <p:nvPr>
            <p:ph type="ftr" sz="quarter" idx="11"/>
          </p:nvPr>
        </p:nvSpPr>
        <p:spPr/>
        <p:txBody>
          <a:bodyPr/>
          <a:lstStyle>
            <a:lvl1pPr>
              <a:defRPr/>
            </a:lvl1pPr>
          </a:lstStyle>
          <a:p>
            <a:pPr>
              <a:defRPr/>
            </a:pPr>
            <a:r>
              <a:rPr lang="tr-TR" dirty="0" smtClean="0"/>
              <a:t>Sosyal Güvenlik Kurumu</a:t>
            </a:r>
            <a:endParaRPr lang="en-US" dirty="0"/>
          </a:p>
        </p:txBody>
      </p:sp>
      <p:sp>
        <p:nvSpPr>
          <p:cNvPr id="7" name="5 Slayt Numarası Yer Tutucusu"/>
          <p:cNvSpPr>
            <a:spLocks noGrp="1"/>
          </p:cNvSpPr>
          <p:nvPr>
            <p:ph type="sldNum" sz="quarter" idx="12"/>
          </p:nvPr>
        </p:nvSpPr>
        <p:spPr/>
        <p:txBody>
          <a:bodyPr/>
          <a:lstStyle>
            <a:lvl1pPr>
              <a:defRPr/>
            </a:lvl1pPr>
          </a:lstStyle>
          <a:p>
            <a:pPr>
              <a:defRPr/>
            </a:pPr>
            <a:fld id="{186F2B8F-50F0-4D6A-8569-B1A01F5A9DA2}" type="slidenum">
              <a:rPr lang="en-US"/>
              <a:pPr>
                <a:defRPr/>
              </a:pPr>
              <a:t>‹#›</a:t>
            </a:fld>
            <a:endParaRPr lang="en-US" dirty="0"/>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500063" y="0"/>
            <a:ext cx="8229600" cy="857250"/>
          </a:xfrm>
          <a:prstGeom prst="rect">
            <a:avLst/>
          </a:prstGeom>
        </p:spPr>
        <p:txBody>
          <a:bodyPr vert="horz" lIns="91440" tIns="45720" rIns="91440" bIns="45720" rtlCol="0" anchor="ctr">
            <a:normAutofit/>
          </a:bodyPr>
          <a:lstStyle/>
          <a:p>
            <a:r>
              <a:rPr lang="tr-TR" dirty="0" smtClean="0"/>
              <a:t>Asıl Başlık Stili İçin Tıklatın</a:t>
            </a:r>
            <a:endParaRPr lang="en-US" dirty="0"/>
          </a:p>
        </p:txBody>
      </p:sp>
      <p:sp>
        <p:nvSpPr>
          <p:cNvPr id="1027" name="2 Metin Yer Tutucusu"/>
          <p:cNvSpPr>
            <a:spLocks noGrp="1"/>
          </p:cNvSpPr>
          <p:nvPr>
            <p:ph type="body" idx="1"/>
          </p:nvPr>
        </p:nvSpPr>
        <p:spPr bwMode="auto">
          <a:xfrm>
            <a:off x="500063" y="128587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3 Veri Yer Tutucusu"/>
          <p:cNvSpPr>
            <a:spLocks noGrp="1"/>
          </p:cNvSpPr>
          <p:nvPr>
            <p:ph type="dt" sz="half" idx="2"/>
          </p:nvPr>
        </p:nvSpPr>
        <p:spPr>
          <a:xfrm>
            <a:off x="457200" y="656431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92DCCE7-4B5F-43C2-9267-BFEDC9D49A9E}" type="datetime1">
              <a:rPr lang="tr-TR" smtClean="0"/>
              <a:pPr>
                <a:defRPr/>
              </a:pPr>
              <a:t>17.11.2013</a:t>
            </a:fld>
            <a:endParaRPr lang="en-US" dirty="0"/>
          </a:p>
        </p:txBody>
      </p:sp>
      <p:sp>
        <p:nvSpPr>
          <p:cNvPr id="5" name="4 Altbilgi Yer Tutucusu"/>
          <p:cNvSpPr>
            <a:spLocks noGrp="1"/>
          </p:cNvSpPr>
          <p:nvPr>
            <p:ph type="ftr" sz="quarter" idx="3"/>
          </p:nvPr>
        </p:nvSpPr>
        <p:spPr>
          <a:xfrm>
            <a:off x="3124200" y="656431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tr-TR" dirty="0" smtClean="0"/>
              <a:t>Sosyal Güvenlik Kurumu</a:t>
            </a:r>
            <a:endParaRPr lang="en-US" dirty="0"/>
          </a:p>
        </p:txBody>
      </p:sp>
      <p:sp>
        <p:nvSpPr>
          <p:cNvPr id="6" name="5 Slayt Numarası Yer Tutucusu"/>
          <p:cNvSpPr>
            <a:spLocks noGrp="1"/>
          </p:cNvSpPr>
          <p:nvPr>
            <p:ph type="sldNum" sz="quarter" idx="4"/>
          </p:nvPr>
        </p:nvSpPr>
        <p:spPr>
          <a:xfrm>
            <a:off x="6553200" y="656431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40467B3-814F-41DF-AD62-5D54DB3D60A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5" r:id="rId8"/>
    <p:sldLayoutId id="2147483752" r:id="rId9"/>
    <p:sldLayoutId id="2147483753" r:id="rId10"/>
    <p:sldLayoutId id="2147483754" r:id="rId11"/>
    <p:sldLayoutId id="2147483756" r:id="rId12"/>
    <p:sldLayoutId id="2147483757" r:id="rId13"/>
  </p:sldLayoutIdLst>
  <p:transition spd="slow"/>
  <p:timing>
    <p:tnLst>
      <p:par>
        <p:cTn id="1" dur="indefinite" restart="never" nodeType="tmRoot"/>
      </p:par>
    </p:tnLst>
  </p:timing>
  <p:hf hdr="0"/>
  <p:txStyles>
    <p:titleStyle>
      <a:lvl1pPr algn="ctr" rtl="0" eaLnBrk="0" fontAlgn="base" hangingPunct="0">
        <a:spcBef>
          <a:spcPct val="0"/>
        </a:spcBef>
        <a:spcAft>
          <a:spcPct val="0"/>
        </a:spcAft>
        <a:defRPr sz="3200" b="1" kern="1200">
          <a:solidFill>
            <a:srgbClr val="0000FF"/>
          </a:solidFill>
          <a:effectLst>
            <a:outerShdw blurRad="38100" dist="38100" dir="2700000" algn="tl">
              <a:srgbClr val="000000">
                <a:alpha val="43137"/>
              </a:srgbClr>
            </a:outerShdw>
          </a:effectLst>
          <a:latin typeface="Book Antiqua" pitchFamily="18" charset="0"/>
          <a:ea typeface="+mj-ea"/>
          <a:cs typeface="+mj-cs"/>
        </a:defRPr>
      </a:lvl1pPr>
      <a:lvl2pPr algn="ctr" rtl="0" eaLnBrk="0" fontAlgn="base" hangingPunct="0">
        <a:spcBef>
          <a:spcPct val="0"/>
        </a:spcBef>
        <a:spcAft>
          <a:spcPct val="0"/>
        </a:spcAft>
        <a:defRPr sz="3200" b="1">
          <a:solidFill>
            <a:srgbClr val="0000FF"/>
          </a:solidFill>
          <a:latin typeface="Book Antiqua" pitchFamily="18" charset="0"/>
        </a:defRPr>
      </a:lvl2pPr>
      <a:lvl3pPr algn="ctr" rtl="0" eaLnBrk="0" fontAlgn="base" hangingPunct="0">
        <a:spcBef>
          <a:spcPct val="0"/>
        </a:spcBef>
        <a:spcAft>
          <a:spcPct val="0"/>
        </a:spcAft>
        <a:defRPr sz="3200" b="1">
          <a:solidFill>
            <a:srgbClr val="0000FF"/>
          </a:solidFill>
          <a:latin typeface="Book Antiqua" pitchFamily="18" charset="0"/>
        </a:defRPr>
      </a:lvl3pPr>
      <a:lvl4pPr algn="ctr" rtl="0" eaLnBrk="0" fontAlgn="base" hangingPunct="0">
        <a:spcBef>
          <a:spcPct val="0"/>
        </a:spcBef>
        <a:spcAft>
          <a:spcPct val="0"/>
        </a:spcAft>
        <a:defRPr sz="3200" b="1">
          <a:solidFill>
            <a:srgbClr val="0000FF"/>
          </a:solidFill>
          <a:latin typeface="Book Antiqua" pitchFamily="18" charset="0"/>
        </a:defRPr>
      </a:lvl4pPr>
      <a:lvl5pPr algn="ctr" rtl="0" eaLnBrk="0" fontAlgn="base" hangingPunct="0">
        <a:spcBef>
          <a:spcPct val="0"/>
        </a:spcBef>
        <a:spcAft>
          <a:spcPct val="0"/>
        </a:spcAft>
        <a:defRPr sz="3200" b="1">
          <a:solidFill>
            <a:srgbClr val="0000FF"/>
          </a:solidFill>
          <a:latin typeface="Book Antiqua" pitchFamily="18" charset="0"/>
        </a:defRPr>
      </a:lvl5pPr>
      <a:lvl6pPr marL="457200" algn="ctr" rtl="0" fontAlgn="base">
        <a:spcBef>
          <a:spcPct val="0"/>
        </a:spcBef>
        <a:spcAft>
          <a:spcPct val="0"/>
        </a:spcAft>
        <a:defRPr sz="3200" b="1">
          <a:solidFill>
            <a:srgbClr val="0000FF"/>
          </a:solidFill>
          <a:latin typeface="Book Antiqua" pitchFamily="18" charset="0"/>
        </a:defRPr>
      </a:lvl6pPr>
      <a:lvl7pPr marL="914400" algn="ctr" rtl="0" fontAlgn="base">
        <a:spcBef>
          <a:spcPct val="0"/>
        </a:spcBef>
        <a:spcAft>
          <a:spcPct val="0"/>
        </a:spcAft>
        <a:defRPr sz="3200" b="1">
          <a:solidFill>
            <a:srgbClr val="0000FF"/>
          </a:solidFill>
          <a:latin typeface="Book Antiqua" pitchFamily="18" charset="0"/>
        </a:defRPr>
      </a:lvl7pPr>
      <a:lvl8pPr marL="1371600" algn="ctr" rtl="0" fontAlgn="base">
        <a:spcBef>
          <a:spcPct val="0"/>
        </a:spcBef>
        <a:spcAft>
          <a:spcPct val="0"/>
        </a:spcAft>
        <a:defRPr sz="3200" b="1">
          <a:solidFill>
            <a:srgbClr val="0000FF"/>
          </a:solidFill>
          <a:latin typeface="Book Antiqua" pitchFamily="18" charset="0"/>
        </a:defRPr>
      </a:lvl8pPr>
      <a:lvl9pPr marL="1828800" algn="ctr" rtl="0" fontAlgn="base">
        <a:spcBef>
          <a:spcPct val="0"/>
        </a:spcBef>
        <a:spcAft>
          <a:spcPct val="0"/>
        </a:spcAft>
        <a:defRPr sz="3200" b="1">
          <a:solidFill>
            <a:srgbClr val="0000FF"/>
          </a:solidFill>
          <a:latin typeface="Book Antiqua" pitchFamily="18" charset="0"/>
        </a:defRPr>
      </a:lvl9pPr>
    </p:titleStyle>
    <p:bodyStyle>
      <a:lvl1pPr marL="342900" indent="-342900" algn="l" rtl="0" eaLnBrk="0" fontAlgn="base" hangingPunct="0">
        <a:spcBef>
          <a:spcPct val="20000"/>
        </a:spcBef>
        <a:spcAft>
          <a:spcPct val="0"/>
        </a:spcAft>
        <a:buClr>
          <a:srgbClr val="C00000"/>
        </a:buClr>
        <a:buFont typeface="Wingdings" pitchFamily="2" charset="2"/>
        <a:buChar char="v"/>
        <a:defRPr sz="2400" kern="1200">
          <a:solidFill>
            <a:schemeClr val="tx1"/>
          </a:solidFill>
          <a:latin typeface="Book Antiqua" pitchFamily="18" charset="0"/>
          <a:ea typeface="+mn-ea"/>
          <a:cs typeface="+mn-cs"/>
        </a:defRPr>
      </a:lvl1pPr>
      <a:lvl2pPr marL="742950" indent="-285750" algn="l" rtl="0" eaLnBrk="0" fontAlgn="base" hangingPunct="0">
        <a:spcBef>
          <a:spcPct val="20000"/>
        </a:spcBef>
        <a:spcAft>
          <a:spcPct val="0"/>
        </a:spcAft>
        <a:buClr>
          <a:srgbClr val="E46C0A"/>
        </a:buClr>
        <a:buFont typeface="Times New Roman" pitchFamily="18" charset="0"/>
        <a:buChar char="■"/>
        <a:defRPr sz="2000" kern="1200">
          <a:solidFill>
            <a:schemeClr val="tx1"/>
          </a:solidFill>
          <a:latin typeface="Book Antiqua" pitchFamily="18" charset="0"/>
          <a:ea typeface="+mn-ea"/>
          <a:cs typeface="+mn-cs"/>
        </a:defRPr>
      </a:lvl2pPr>
      <a:lvl3pPr marL="1143000" indent="-228600" algn="l" rtl="0" eaLnBrk="0" fontAlgn="base" hangingPunct="0">
        <a:spcBef>
          <a:spcPct val="20000"/>
        </a:spcBef>
        <a:spcAft>
          <a:spcPct val="0"/>
        </a:spcAft>
        <a:buClr>
          <a:srgbClr val="C00000"/>
        </a:buClr>
        <a:buFont typeface="Wingdings" pitchFamily="2" charset="2"/>
        <a:buChar char="§"/>
        <a:defRPr sz="2400" kern="1200">
          <a:solidFill>
            <a:schemeClr val="tx1"/>
          </a:solidFill>
          <a:latin typeface="Book Antiqua" pitchFamily="18" charset="0"/>
          <a:ea typeface="+mn-ea"/>
          <a:cs typeface="+mn-cs"/>
        </a:defRPr>
      </a:lvl3pPr>
      <a:lvl4pPr marL="1600200" indent="-228600" algn="l" rtl="0" eaLnBrk="0" fontAlgn="base" hangingPunct="0">
        <a:spcBef>
          <a:spcPct val="20000"/>
        </a:spcBef>
        <a:spcAft>
          <a:spcPct val="0"/>
        </a:spcAft>
        <a:buClr>
          <a:srgbClr val="E46C0A"/>
        </a:buClr>
        <a:buFont typeface="Times New Roman" pitchFamily="18" charset="0"/>
        <a:buChar char="□"/>
        <a:defRPr sz="1600" kern="1200">
          <a:solidFill>
            <a:schemeClr val="tx1"/>
          </a:solidFill>
          <a:latin typeface="Book Antiqua" pitchFamily="18" charset="0"/>
          <a:ea typeface="+mn-ea"/>
          <a:cs typeface="+mn-cs"/>
        </a:defRPr>
      </a:lvl4pPr>
      <a:lvl5pPr marL="2057400" indent="-228600" algn="l" rtl="0" eaLnBrk="0" fontAlgn="base" hangingPunct="0">
        <a:spcBef>
          <a:spcPct val="20000"/>
        </a:spcBef>
        <a:spcAft>
          <a:spcPct val="0"/>
        </a:spcAft>
        <a:buClr>
          <a:srgbClr val="EA0000"/>
        </a:buClr>
        <a:buFont typeface="Arial" charset="0"/>
        <a:buChar char="»"/>
        <a:defRPr sz="1400" kern="1200">
          <a:solidFill>
            <a:schemeClr val="tx1"/>
          </a:solidFill>
          <a:latin typeface="Book Antiqu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4.jpeg"/><Relationship Id="rId7" Type="http://schemas.openxmlformats.org/officeDocument/2006/relationships/hyperlink" Target="http://www.twitter.com/sgksosyalmedya" TargetMode="External"/><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hyperlink" Target="http://www.youtube.com/sgksosyalmedya" TargetMode="External"/><Relationship Id="rId5" Type="http://schemas.openxmlformats.org/officeDocument/2006/relationships/hyperlink" Target="http://www.facebook.com/sgksosyalmedya" TargetMode="Externa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 Id="rId9"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4.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0.png"/><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1.jpeg"/><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0.jpeg"/><Relationship Id="rId4" Type="http://schemas.openxmlformats.org/officeDocument/2006/relationships/image" Target="../media/image79.jpeg"/></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3.jpeg"/><Relationship Id="rId4" Type="http://schemas.openxmlformats.org/officeDocument/2006/relationships/image" Target="../media/image82.jpeg"/></Relationships>
</file>

<file path=ppt/slides/_rels/slide4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9.jpeg"/><Relationship Id="rId4" Type="http://schemas.openxmlformats.org/officeDocument/2006/relationships/image" Target="../media/image88.jpeg"/></Relationships>
</file>

<file path=ppt/slides/_rels/slide5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2.png"/><Relationship Id="rId4" Type="http://schemas.openxmlformats.org/officeDocument/2006/relationships/image" Target="../media/image91.jpeg"/></Relationships>
</file>

<file path=ppt/slides/_rels/slide5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00.jpe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3.wmf"/><Relationship Id="rId7" Type="http://schemas.openxmlformats.org/officeDocument/2006/relationships/image" Target="../media/image10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4.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2 Alt Başlık"/>
          <p:cNvSpPr>
            <a:spLocks noGrp="1"/>
          </p:cNvSpPr>
          <p:nvPr>
            <p:ph type="subTitle" idx="1"/>
          </p:nvPr>
        </p:nvSpPr>
        <p:spPr>
          <a:xfrm>
            <a:off x="467544" y="4624387"/>
            <a:ext cx="8424862" cy="2233613"/>
          </a:xfrm>
        </p:spPr>
        <p:txBody>
          <a:bodyPr>
            <a:noAutofit/>
          </a:bodyPr>
          <a:lstStyle/>
          <a:p>
            <a:pPr eaLnBrk="1" hangingPunct="1"/>
            <a:r>
              <a:rPr lang="tr-TR" dirty="0" smtClean="0">
                <a:solidFill>
                  <a:srgbClr val="C00000"/>
                </a:solidFill>
                <a:effectLst/>
              </a:rPr>
              <a:t>2023 Büyük Türkiye Vizyonunda </a:t>
            </a:r>
          </a:p>
          <a:p>
            <a:pPr eaLnBrk="1" hangingPunct="1"/>
            <a:r>
              <a:rPr lang="tr-TR" dirty="0" smtClean="0">
                <a:solidFill>
                  <a:srgbClr val="C00000"/>
                </a:solidFill>
                <a:effectLst/>
              </a:rPr>
              <a:t>SGK Bilişimle Büyüyor. </a:t>
            </a:r>
          </a:p>
          <a:p>
            <a:pPr eaLnBrk="1" hangingPunct="1"/>
            <a:endParaRPr lang="tr-TR" sz="600" dirty="0" smtClean="0">
              <a:effectLst/>
            </a:endParaRPr>
          </a:p>
          <a:p>
            <a:pPr eaLnBrk="1" hangingPunct="1"/>
            <a:r>
              <a:rPr lang="tr-TR" sz="1600" dirty="0" smtClean="0">
                <a:effectLst/>
              </a:rPr>
              <a:t>Milli Ekonomi ve Milli Kalkınma İçin BT Teknolojilerini Gelişmiş Ülkelerin de İlerisinde En Üst Düzeyde ve En Etkili Biçimde  Kullanıyor.</a:t>
            </a:r>
          </a:p>
          <a:p>
            <a:pPr eaLnBrk="1" hangingPunct="1"/>
            <a:endParaRPr lang="tr-TR" sz="1000" dirty="0" smtClean="0">
              <a:effectLst/>
            </a:endParaRPr>
          </a:p>
          <a:p>
            <a:pPr eaLnBrk="1" hangingPunct="1"/>
            <a:r>
              <a:rPr lang="tr-TR" sz="2000" dirty="0" smtClean="0">
                <a:solidFill>
                  <a:srgbClr val="C00000"/>
                </a:solidFill>
                <a:effectLst/>
              </a:rPr>
              <a:t>2013</a:t>
            </a:r>
            <a:endParaRPr lang="tr-TR" sz="2000" dirty="0" smtClean="0">
              <a:solidFill>
                <a:srgbClr val="C00000"/>
              </a:solidFill>
              <a:effectLst>
                <a:outerShdw blurRad="38100" dist="38100" dir="2700000" algn="tl">
                  <a:srgbClr val="C0C0C0"/>
                </a:outerShdw>
              </a:effectLst>
            </a:endParaRPr>
          </a:p>
        </p:txBody>
      </p:sp>
      <p:pic>
        <p:nvPicPr>
          <p:cNvPr id="3" name="2 Resim" descr="image.png"/>
          <p:cNvPicPr>
            <a:picLocks noChangeAspect="1"/>
          </p:cNvPicPr>
          <p:nvPr/>
        </p:nvPicPr>
        <p:blipFill>
          <a:blip r:embed="rId4" cstate="print"/>
          <a:stretch>
            <a:fillRect/>
          </a:stretch>
        </p:blipFill>
        <p:spPr>
          <a:xfrm>
            <a:off x="2592288" y="260007"/>
            <a:ext cx="3851920" cy="1008753"/>
          </a:xfrm>
          <a:prstGeom prst="rect">
            <a:avLst/>
          </a:prstGeom>
        </p:spPr>
      </p:pic>
    </p:spTree>
    <p:extLst>
      <p:ext uri="{BB962C8B-B14F-4D97-AF65-F5344CB8AC3E}">
        <p14:creationId xmlns:p14="http://schemas.microsoft.com/office/powerpoint/2010/main" xmlns="" val="577377238"/>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0"/>
            <a:ext cx="8229600" cy="857250"/>
          </a:xfrm>
        </p:spPr>
        <p:txBody>
          <a:bodyPr>
            <a:noAutofit/>
          </a:bodyPr>
          <a:lstStyle/>
          <a:p>
            <a:r>
              <a:rPr lang="tr-TR" dirty="0" smtClean="0">
                <a:solidFill>
                  <a:srgbClr val="C00000"/>
                </a:solidFill>
              </a:rPr>
              <a:t>TIBBİ MALZEME </a:t>
            </a:r>
            <a:r>
              <a:rPr lang="tr-TR" dirty="0" smtClean="0">
                <a:solidFill>
                  <a:srgbClr val="C00000"/>
                </a:solidFill>
              </a:rPr>
              <a:t/>
            </a:r>
            <a:br>
              <a:rPr lang="tr-TR" dirty="0" smtClean="0">
                <a:solidFill>
                  <a:srgbClr val="C00000"/>
                </a:solidFill>
              </a:rPr>
            </a:br>
            <a:r>
              <a:rPr lang="tr-TR" dirty="0" smtClean="0">
                <a:solidFill>
                  <a:srgbClr val="C00000"/>
                </a:solidFill>
              </a:rPr>
              <a:t>DÜZENLEMELERİ</a:t>
            </a:r>
            <a:endParaRPr lang="tr-TR" dirty="0">
              <a:solidFill>
                <a:srgbClr val="C00000"/>
              </a:solidFill>
            </a:endParaRPr>
          </a:p>
        </p:txBody>
      </p:sp>
      <p:sp>
        <p:nvSpPr>
          <p:cNvPr id="3" name="2 İçerik Yer Tutucusu"/>
          <p:cNvSpPr>
            <a:spLocks noGrp="1"/>
          </p:cNvSpPr>
          <p:nvPr>
            <p:ph idx="1"/>
          </p:nvPr>
        </p:nvSpPr>
        <p:spPr>
          <a:xfrm>
            <a:off x="323528" y="836712"/>
            <a:ext cx="8229600" cy="4824536"/>
          </a:xfrm>
        </p:spPr>
        <p:txBody>
          <a:bodyPr/>
          <a:lstStyle/>
          <a:p>
            <a:pPr lvl="0" algn="just"/>
            <a:endParaRPr lang="tr-TR" sz="800" dirty="0" smtClean="0"/>
          </a:p>
          <a:p>
            <a:pPr marL="452438" lvl="1" indent="-363538" algn="just">
              <a:buClr>
                <a:srgbClr val="C00000"/>
              </a:buClr>
              <a:buFont typeface="Wingdings" pitchFamily="2" charset="2"/>
              <a:buChar char="v"/>
            </a:pPr>
            <a:r>
              <a:rPr lang="tr-TR" sz="2400" dirty="0" smtClean="0"/>
              <a:t>Eczanelerden ilaç alır gibi; işitme cihazı, </a:t>
            </a:r>
            <a:r>
              <a:rPr lang="tr-TR" sz="2400" dirty="0" err="1" smtClean="0"/>
              <a:t>ortez</a:t>
            </a:r>
            <a:r>
              <a:rPr lang="tr-TR" sz="2400" dirty="0" smtClean="0"/>
              <a:t>-protez merkezleri ve resmi kurumlar bünyesinde faaliyet gösteren </a:t>
            </a:r>
            <a:r>
              <a:rPr lang="tr-TR" sz="2400" dirty="0" err="1" smtClean="0"/>
              <a:t>ortez</a:t>
            </a:r>
            <a:r>
              <a:rPr lang="tr-TR" sz="2400" dirty="0" smtClean="0"/>
              <a:t>-protez birimlerinden vatandaşlarımız bu cihazları alabilecektir. </a:t>
            </a:r>
          </a:p>
          <a:p>
            <a:pPr marL="452438" lvl="1" indent="-363538" algn="just">
              <a:buClr>
                <a:srgbClr val="C00000"/>
              </a:buClr>
              <a:buFont typeface="Wingdings" pitchFamily="2" charset="2"/>
              <a:buChar char="v"/>
            </a:pPr>
            <a:endParaRPr lang="tr-TR" sz="2400" dirty="0"/>
          </a:p>
          <a:p>
            <a:pPr marL="452438" lvl="1" indent="-363538" algn="just">
              <a:buClr>
                <a:srgbClr val="C00000"/>
              </a:buClr>
              <a:buFont typeface="Wingdings" pitchFamily="2" charset="2"/>
              <a:buChar char="v"/>
            </a:pPr>
            <a:r>
              <a:rPr lang="tr-TR" sz="2400" dirty="0" smtClean="0"/>
              <a:t>Proje tamamlanmış olup, hizmete başlanması için </a:t>
            </a:r>
            <a:r>
              <a:rPr lang="tr-TR" sz="2400" dirty="0" err="1" smtClean="0"/>
              <a:t>GSSGM’den</a:t>
            </a:r>
            <a:r>
              <a:rPr lang="tr-TR" sz="2400" dirty="0" smtClean="0"/>
              <a:t> onay beklenmektedir.</a:t>
            </a:r>
            <a:endParaRPr lang="tr-TR" sz="2400" dirty="0"/>
          </a:p>
          <a:p>
            <a:pPr lvl="1" algn="just"/>
            <a:endParaRPr lang="tr-TR" sz="2400" dirty="0" smtClean="0"/>
          </a:p>
          <a:p>
            <a:pPr algn="just"/>
            <a:endParaRPr lang="tr-TR" sz="2400" dirty="0"/>
          </a:p>
        </p:txBody>
      </p:sp>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10</a:t>
            </a:fld>
            <a:endParaRPr lang="en-US" dirty="0"/>
          </a:p>
        </p:txBody>
      </p:sp>
      <p:pic>
        <p:nvPicPr>
          <p:cNvPr id="7" name="6 Resim" descr="işitme.jpg"/>
          <p:cNvPicPr>
            <a:picLocks noChangeAspect="1"/>
          </p:cNvPicPr>
          <p:nvPr/>
        </p:nvPicPr>
        <p:blipFill>
          <a:blip r:embed="rId3" cstate="print"/>
          <a:stretch>
            <a:fillRect/>
          </a:stretch>
        </p:blipFill>
        <p:spPr>
          <a:xfrm>
            <a:off x="6012160" y="4437216"/>
            <a:ext cx="2768104" cy="1897022"/>
          </a:xfrm>
          <a:prstGeom prst="rect">
            <a:avLst/>
          </a:prstGeom>
          <a:ln>
            <a:noFill/>
          </a:ln>
          <a:effectLst>
            <a:softEdge rad="112500"/>
          </a:effectLst>
        </p:spPr>
      </p:pic>
      <p:pic>
        <p:nvPicPr>
          <p:cNvPr id="8" name="Picture 4" descr="kulak-isitme-problem-19092011112248346"/>
          <p:cNvPicPr>
            <a:picLocks noChangeAspect="1" noChangeArrowheads="1"/>
          </p:cNvPicPr>
          <p:nvPr/>
        </p:nvPicPr>
        <p:blipFill>
          <a:blip r:embed="rId4" cstate="print"/>
          <a:srcRect/>
          <a:stretch>
            <a:fillRect/>
          </a:stretch>
        </p:blipFill>
        <p:spPr bwMode="auto">
          <a:xfrm>
            <a:off x="1331640" y="5085184"/>
            <a:ext cx="2497460" cy="1321062"/>
          </a:xfrm>
          <a:prstGeom prst="rect">
            <a:avLst/>
          </a:prstGeom>
          <a:ln>
            <a:noFill/>
          </a:ln>
          <a:effectLst>
            <a:softEdge rad="112500"/>
          </a:effectLst>
        </p:spPr>
      </p:pic>
      <p:pic>
        <p:nvPicPr>
          <p:cNvPr id="9" name="8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41445295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Pictures\tasarım_\bülten_çalışma\tsinav1_byk211a8981211553f3.jpg"/>
          <p:cNvPicPr>
            <a:picLocks noChangeAspect="1" noChangeArrowheads="1"/>
          </p:cNvPicPr>
          <p:nvPr/>
        </p:nvPicPr>
        <p:blipFill>
          <a:blip r:embed="rId2" cstate="print"/>
          <a:srcRect/>
          <a:stretch>
            <a:fillRect/>
          </a:stretch>
        </p:blipFill>
        <p:spPr bwMode="auto">
          <a:xfrm>
            <a:off x="6660232" y="1124744"/>
            <a:ext cx="2051720" cy="2921349"/>
          </a:xfrm>
          <a:prstGeom prst="rect">
            <a:avLst/>
          </a:prstGeom>
          <a:noFill/>
          <a:scene3d>
            <a:camera prst="isometricOffAxis2Left"/>
            <a:lightRig rig="threePt" dir="t"/>
          </a:scene3d>
        </p:spPr>
      </p:pic>
      <p:sp>
        <p:nvSpPr>
          <p:cNvPr id="15364" name="2 İçerik Yer Tutucusu"/>
          <p:cNvSpPr>
            <a:spLocks noGrp="1"/>
          </p:cNvSpPr>
          <p:nvPr>
            <p:ph idx="1"/>
          </p:nvPr>
        </p:nvSpPr>
        <p:spPr>
          <a:xfrm>
            <a:off x="323529" y="909786"/>
            <a:ext cx="6120679" cy="3383310"/>
          </a:xfrm>
        </p:spPr>
        <p:txBody>
          <a:bodyPr/>
          <a:lstStyle/>
          <a:p>
            <a:pPr algn="just"/>
            <a:r>
              <a:rPr lang="tr-TR" dirty="0" smtClean="0"/>
              <a:t>Bu uygulama kapsamında; maluliyet işlemlerine ait başvuru ve takipleri elektronik ortamda yapılacaktır. İşgücü ve zamandan tasarruf sağlanacaktır.</a:t>
            </a:r>
          </a:p>
          <a:p>
            <a:pPr algn="just"/>
            <a:endParaRPr lang="tr-TR" sz="800" dirty="0"/>
          </a:p>
          <a:p>
            <a:pPr algn="just"/>
            <a:r>
              <a:rPr lang="tr-TR" dirty="0" smtClean="0"/>
              <a:t>Bu uygulama ile istatistiki bilgiler alınabilmekte ve raporlama yapılabilmektedir.</a:t>
            </a:r>
          </a:p>
          <a:p>
            <a:pPr algn="just"/>
            <a:endParaRPr lang="tr-TR" sz="800" dirty="0" smtClean="0"/>
          </a:p>
          <a:p>
            <a:pPr algn="just"/>
            <a:r>
              <a:rPr lang="tr-TR" dirty="0" smtClean="0"/>
              <a:t>01.08.2013 tarihinde Eskişehir, Bilecik, Kütahya ve </a:t>
            </a:r>
            <a:r>
              <a:rPr lang="tr-TR" dirty="0" err="1" smtClean="0"/>
              <a:t>Afyonkarahisar</a:t>
            </a:r>
            <a:r>
              <a:rPr lang="tr-TR" dirty="0" smtClean="0"/>
              <a:t> İl Müdürlüklerinde pilot uygulamaya başlanılmıştır. </a:t>
            </a:r>
          </a:p>
          <a:p>
            <a:pPr algn="just"/>
            <a:endParaRPr lang="tr-TR" dirty="0" smtClean="0"/>
          </a:p>
          <a:p>
            <a:endParaRPr lang="tr-TR" dirty="0" smtClean="0"/>
          </a:p>
        </p:txBody>
      </p:sp>
      <p:sp>
        <p:nvSpPr>
          <p:cNvPr id="9"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11</a:t>
            </a:fld>
            <a:endParaRPr lang="en-US" dirty="0"/>
          </a:p>
        </p:txBody>
      </p:sp>
      <p:sp>
        <p:nvSpPr>
          <p:cNvPr id="11" name="1 Başlık"/>
          <p:cNvSpPr>
            <a:spLocks noGrp="1"/>
          </p:cNvSpPr>
          <p:nvPr>
            <p:ph type="title"/>
          </p:nvPr>
        </p:nvSpPr>
        <p:spPr>
          <a:xfrm>
            <a:off x="179512" y="44624"/>
            <a:ext cx="8229600" cy="720725"/>
          </a:xfrm>
        </p:spPr>
        <p:txBody>
          <a:bodyPr>
            <a:normAutofit/>
          </a:bodyPr>
          <a:lstStyle/>
          <a:p>
            <a:pPr eaLnBrk="1" hangingPunct="1"/>
            <a:r>
              <a:rPr lang="tr-TR" b="1" dirty="0" smtClean="0">
                <a:solidFill>
                  <a:srgbClr val="C00000"/>
                </a:solidFill>
                <a:latin typeface="Book Antiqua" pitchFamily="18" charset="0"/>
              </a:rPr>
              <a:t>E-MALULİYET UYGULAMASI</a:t>
            </a:r>
          </a:p>
        </p:txBody>
      </p:sp>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8557768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Başlık"/>
          <p:cNvSpPr>
            <a:spLocks noGrp="1"/>
          </p:cNvSpPr>
          <p:nvPr>
            <p:ph type="title"/>
          </p:nvPr>
        </p:nvSpPr>
        <p:spPr bwMode="auto">
          <a:xfrm>
            <a:off x="734888" y="0"/>
            <a:ext cx="8229600" cy="857250"/>
          </a:xfrm>
        </p:spPr>
        <p:txBody>
          <a:bodyPr wrap="square" numCol="1" anchorCtr="0" compatLnSpc="1">
            <a:prstTxWarp prst="textNoShape">
              <a:avLst/>
            </a:prstTxWarp>
          </a:bodyPr>
          <a:lstStyle/>
          <a:p>
            <a:r>
              <a:rPr lang="tr-TR" dirty="0" smtClean="0">
                <a:solidFill>
                  <a:srgbClr val="C00000"/>
                </a:solidFill>
              </a:rPr>
              <a:t>E-SEVK</a:t>
            </a:r>
          </a:p>
        </p:txBody>
      </p:sp>
      <p:sp>
        <p:nvSpPr>
          <p:cNvPr id="13" name="12 Dikdörtgen"/>
          <p:cNvSpPr/>
          <p:nvPr/>
        </p:nvSpPr>
        <p:spPr>
          <a:xfrm>
            <a:off x="-108520" y="1003369"/>
            <a:ext cx="8892480" cy="5109091"/>
          </a:xfrm>
          <a:prstGeom prst="rect">
            <a:avLst/>
          </a:prstGeom>
        </p:spPr>
        <p:txBody>
          <a:bodyPr wrap="square">
            <a:spAutoFit/>
          </a:bodyPr>
          <a:lstStyle/>
          <a:p>
            <a:pPr marL="812800" lvl="1" indent="-355600" algn="just">
              <a:buClr>
                <a:srgbClr val="C00000"/>
              </a:buClr>
              <a:buFont typeface="Wingdings" pitchFamily="2" charset="2"/>
              <a:buChar char="v"/>
              <a:defRPr/>
            </a:pPr>
            <a:endParaRPr lang="tr-TR" sz="800" dirty="0" smtClean="0">
              <a:latin typeface="Book Antiqua" pitchFamily="18" charset="0"/>
            </a:endParaRPr>
          </a:p>
          <a:p>
            <a:pPr marL="812800" lvl="1" indent="-355600" algn="just">
              <a:buClr>
                <a:srgbClr val="C00000"/>
              </a:buClr>
              <a:buFont typeface="Wingdings" pitchFamily="2" charset="2"/>
              <a:buChar char="v"/>
              <a:defRPr/>
            </a:pPr>
            <a:r>
              <a:rPr lang="tr-TR" sz="2000" dirty="0" smtClean="0">
                <a:latin typeface="Book Antiqua" pitchFamily="18" charset="0"/>
              </a:rPr>
              <a:t>Hastanın başvurduğu hastanede tedavisinin yapılamaması üzerine bir üst hastaneye yapılan sevk işlemlerinin manuel ortamdan elektronik ortama aktarılması işlemidir. </a:t>
            </a:r>
          </a:p>
          <a:p>
            <a:pPr marL="812800" lvl="1" indent="-355600" algn="just">
              <a:buClr>
                <a:srgbClr val="C00000"/>
              </a:buClr>
              <a:buFont typeface="Wingdings" pitchFamily="2" charset="2"/>
              <a:buChar char="v"/>
              <a:defRPr/>
            </a:pPr>
            <a:endParaRPr lang="tr-TR" sz="2000" dirty="0">
              <a:latin typeface="Book Antiqua" pitchFamily="18" charset="0"/>
            </a:endParaRPr>
          </a:p>
          <a:p>
            <a:pPr marL="812800" lvl="1" indent="-355600" algn="just">
              <a:buClr>
                <a:srgbClr val="C00000"/>
              </a:buClr>
              <a:buFont typeface="Wingdings" pitchFamily="2" charset="2"/>
              <a:buChar char="v"/>
              <a:defRPr/>
            </a:pPr>
            <a:r>
              <a:rPr lang="tr-TR" sz="2000" dirty="0" smtClean="0">
                <a:latin typeface="Book Antiqua" pitchFamily="18" charset="0"/>
              </a:rPr>
              <a:t>Uygulama ile; </a:t>
            </a:r>
          </a:p>
          <a:p>
            <a:pPr marL="1270000" lvl="2" indent="-355600" algn="just">
              <a:buClr>
                <a:schemeClr val="accent6">
                  <a:lumMod val="75000"/>
                </a:schemeClr>
              </a:buClr>
              <a:buFont typeface="Wingdings" pitchFamily="2" charset="2"/>
              <a:buChar char="§"/>
              <a:defRPr/>
            </a:pPr>
            <a:r>
              <a:rPr lang="tr-TR" dirty="0" smtClean="0">
                <a:latin typeface="Book Antiqua" pitchFamily="18" charset="0"/>
              </a:rPr>
              <a:t>Vatandaşın sevk işleminden doğan yolluk ve gündelik ödemelerini daha hızlı ve kolay alabilmesini sağlamıştır.</a:t>
            </a:r>
          </a:p>
          <a:p>
            <a:pPr marL="812800" lvl="1" indent="-355600" algn="just">
              <a:buClr>
                <a:schemeClr val="accent6">
                  <a:lumMod val="75000"/>
                </a:schemeClr>
              </a:buClr>
              <a:buFont typeface="Wingdings" pitchFamily="2" charset="2"/>
              <a:buChar char="§"/>
              <a:defRPr/>
            </a:pPr>
            <a:endParaRPr lang="tr-TR" dirty="0">
              <a:latin typeface="Book Antiqua" pitchFamily="18" charset="0"/>
            </a:endParaRPr>
          </a:p>
          <a:p>
            <a:pPr marL="1270000" lvl="2" indent="-355600" algn="just">
              <a:buClr>
                <a:schemeClr val="accent6">
                  <a:lumMod val="75000"/>
                </a:schemeClr>
              </a:buClr>
              <a:buFont typeface="Wingdings" pitchFamily="2" charset="2"/>
              <a:buChar char="§"/>
              <a:defRPr/>
            </a:pPr>
            <a:r>
              <a:rPr lang="tr-TR" dirty="0" smtClean="0">
                <a:latin typeface="Book Antiqua" pitchFamily="18" charset="0"/>
              </a:rPr>
              <a:t>Sevk işlemlerini yapan İl Müdürlüğü personelimizin manuel evrak girişini sonlandırmış ve zaman tasarrufu sağlanmıştır.</a:t>
            </a:r>
          </a:p>
          <a:p>
            <a:pPr marL="812800" lvl="1" indent="-355600" algn="just">
              <a:buClr>
                <a:schemeClr val="accent6">
                  <a:lumMod val="75000"/>
                </a:schemeClr>
              </a:buClr>
              <a:buFont typeface="Wingdings" pitchFamily="2" charset="2"/>
              <a:buChar char="§"/>
              <a:defRPr/>
            </a:pPr>
            <a:endParaRPr lang="tr-TR" dirty="0">
              <a:latin typeface="Book Antiqua" pitchFamily="18" charset="0"/>
            </a:endParaRPr>
          </a:p>
          <a:p>
            <a:pPr marL="1270000" lvl="2" indent="-355600" algn="just">
              <a:buClr>
                <a:schemeClr val="accent6">
                  <a:lumMod val="75000"/>
                </a:schemeClr>
              </a:buClr>
              <a:buFont typeface="Wingdings" pitchFamily="2" charset="2"/>
              <a:buChar char="§"/>
              <a:defRPr/>
            </a:pPr>
            <a:r>
              <a:rPr lang="tr-TR" dirty="0" smtClean="0">
                <a:latin typeface="Book Antiqua" pitchFamily="18" charset="0"/>
              </a:rPr>
              <a:t>Sevk işlemini yapan hastanenin hastaya ait tedavi faturasının %75’inin ödenmesi ile </a:t>
            </a:r>
            <a:r>
              <a:rPr lang="tr-TR" b="1" dirty="0">
                <a:solidFill>
                  <a:srgbClr val="C00000"/>
                </a:solidFill>
                <a:latin typeface="Book Antiqua" pitchFamily="18" charset="0"/>
              </a:rPr>
              <a:t>kurum tarafından yapılan yersiz ödemenin </a:t>
            </a:r>
            <a:r>
              <a:rPr lang="tr-TR" dirty="0">
                <a:latin typeface="Book Antiqua" pitchFamily="18" charset="0"/>
              </a:rPr>
              <a:t>önüne geçilmiş olacaktır.</a:t>
            </a:r>
            <a:endParaRPr lang="tr-TR" sz="2000" dirty="0">
              <a:latin typeface="Book Antiqua" pitchFamily="18" charset="0"/>
            </a:endParaRPr>
          </a:p>
          <a:p>
            <a:pPr marL="803275" lvl="1" algn="just">
              <a:buClr>
                <a:srgbClr val="C00000"/>
              </a:buClr>
              <a:defRPr/>
            </a:pPr>
            <a:endParaRPr lang="tr-TR" dirty="0">
              <a:latin typeface="Book Antiqua" pitchFamily="18" charset="0"/>
            </a:endParaRPr>
          </a:p>
          <a:p>
            <a:pPr marL="804863" indent="-273050" algn="just">
              <a:buClr>
                <a:srgbClr val="C00000"/>
              </a:buClr>
              <a:defRPr/>
            </a:pPr>
            <a:r>
              <a:rPr lang="tr-TR" b="1" dirty="0">
                <a:solidFill>
                  <a:srgbClr val="C00000"/>
                </a:solidFill>
                <a:latin typeface="Book Antiqua" pitchFamily="18" charset="0"/>
              </a:rPr>
              <a:t>Toplam Sevk sayısı	</a:t>
            </a:r>
            <a:r>
              <a:rPr lang="tr-TR" b="1" dirty="0" smtClean="0">
                <a:solidFill>
                  <a:srgbClr val="C00000"/>
                </a:solidFill>
                <a:latin typeface="Book Antiqua" pitchFamily="18" charset="0"/>
              </a:rPr>
              <a:t>	: </a:t>
            </a:r>
            <a:r>
              <a:rPr lang="tr-TR" b="1" dirty="0">
                <a:solidFill>
                  <a:srgbClr val="C00000"/>
                </a:solidFill>
                <a:latin typeface="Book Antiqua" pitchFamily="18" charset="0"/>
              </a:rPr>
              <a:t>476.563</a:t>
            </a:r>
          </a:p>
          <a:p>
            <a:pPr marL="804863" indent="-273050" algn="just">
              <a:buClr>
                <a:srgbClr val="C00000"/>
              </a:buClr>
              <a:defRPr/>
            </a:pPr>
            <a:r>
              <a:rPr lang="tr-TR" b="1" dirty="0">
                <a:solidFill>
                  <a:srgbClr val="C00000"/>
                </a:solidFill>
                <a:latin typeface="Book Antiqua" pitchFamily="18" charset="0"/>
              </a:rPr>
              <a:t>Ödemesi yapılmış sevk	: </a:t>
            </a:r>
            <a:r>
              <a:rPr lang="tr-TR" b="1" dirty="0" smtClean="0">
                <a:solidFill>
                  <a:srgbClr val="C00000"/>
                </a:solidFill>
                <a:latin typeface="Book Antiqua" pitchFamily="18" charset="0"/>
              </a:rPr>
              <a:t>6.668</a:t>
            </a:r>
            <a:endParaRPr lang="en-US" dirty="0">
              <a:latin typeface="Arial" charset="0"/>
              <a:cs typeface="Arial" charset="0"/>
            </a:endParaRPr>
          </a:p>
        </p:txBody>
      </p:sp>
      <p:sp>
        <p:nvSpPr>
          <p:cNvPr id="14"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12</a:t>
            </a:fld>
            <a:endParaRPr lang="en-US" dirty="0"/>
          </a:p>
        </p:txBody>
      </p:sp>
      <p:pic>
        <p:nvPicPr>
          <p:cNvPr id="5" name="4 Resim" descr="image.png"/>
          <p:cNvPicPr>
            <a:picLocks noChangeAspect="1"/>
          </p:cNvPicPr>
          <p:nvPr/>
        </p:nvPicPr>
        <p:blipFill>
          <a:blip r:embed="rId2"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45137253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0"/>
            <a:ext cx="8229600" cy="857250"/>
          </a:xfrm>
        </p:spPr>
        <p:txBody>
          <a:bodyPr>
            <a:normAutofit fontScale="90000"/>
          </a:bodyPr>
          <a:lstStyle/>
          <a:p>
            <a:r>
              <a:rPr lang="tr-TR" dirty="0" smtClean="0">
                <a:solidFill>
                  <a:srgbClr val="C00000"/>
                </a:solidFill>
              </a:rPr>
              <a:t>SERVİS ODAKLI MİMARI (SOA) </a:t>
            </a:r>
            <a:br>
              <a:rPr lang="tr-TR" dirty="0" smtClean="0">
                <a:solidFill>
                  <a:srgbClr val="C00000"/>
                </a:solidFill>
              </a:rPr>
            </a:br>
            <a:r>
              <a:rPr lang="tr-TR" dirty="0" smtClean="0">
                <a:solidFill>
                  <a:srgbClr val="C00000"/>
                </a:solidFill>
              </a:rPr>
              <a:t>VE XML GATEWAY</a:t>
            </a:r>
            <a:endParaRPr lang="tr-TR" dirty="0">
              <a:solidFill>
                <a:srgbClr val="C00000"/>
              </a:solidFill>
            </a:endParaRPr>
          </a:p>
        </p:txBody>
      </p:sp>
      <p:sp>
        <p:nvSpPr>
          <p:cNvPr id="3" name="2 İçerik Yer Tutucusu"/>
          <p:cNvSpPr>
            <a:spLocks noGrp="1"/>
          </p:cNvSpPr>
          <p:nvPr>
            <p:ph idx="1"/>
          </p:nvPr>
        </p:nvSpPr>
        <p:spPr/>
        <p:txBody>
          <a:bodyPr/>
          <a:lstStyle/>
          <a:p>
            <a:r>
              <a:rPr lang="tr-TR" dirty="0" smtClean="0"/>
              <a:t>SOA (Servis Odaklı Mimari) günümüzün en son teknoloji alt yapılarından olup, bu alt yapı ile;</a:t>
            </a:r>
          </a:p>
          <a:p>
            <a:endParaRPr lang="tr-TR" dirty="0" smtClean="0"/>
          </a:p>
          <a:p>
            <a:pPr lvl="1"/>
            <a:r>
              <a:rPr lang="tr-TR" sz="2000" dirty="0" smtClean="0"/>
              <a:t>Kurumumuz çok hızlı yazılım geliştirme imkanına ve kabiliyetine sahip olacaktır.</a:t>
            </a:r>
          </a:p>
          <a:p>
            <a:pPr lvl="1"/>
            <a:endParaRPr lang="tr-TR" sz="900" dirty="0" smtClean="0"/>
          </a:p>
          <a:p>
            <a:pPr lvl="1"/>
            <a:r>
              <a:rPr lang="tr-TR" sz="2000" dirty="0" smtClean="0"/>
              <a:t>Yüzlerce e-devlet servisimiz çok daha hızlı,  kolay yönetilebilir ve güvenli hale gelecektir.</a:t>
            </a:r>
          </a:p>
          <a:p>
            <a:pPr lvl="1"/>
            <a:endParaRPr lang="tr-TR" sz="900" dirty="0" smtClean="0"/>
          </a:p>
          <a:p>
            <a:pPr lvl="1"/>
            <a:r>
              <a:rPr lang="tr-TR" sz="2000" dirty="0" smtClean="0"/>
              <a:t>Geleceğin en önemli altyapılarından birine Kurumumuz bugünden sahip olacaktır.</a:t>
            </a:r>
          </a:p>
          <a:p>
            <a:pPr lvl="1"/>
            <a:endParaRPr lang="tr-TR" sz="900" dirty="0" smtClean="0"/>
          </a:p>
          <a:p>
            <a:pPr lvl="1"/>
            <a:r>
              <a:rPr lang="tr-TR" sz="2000" dirty="0" smtClean="0"/>
              <a:t>Mevzuat kuralları yazılımdan ayrıştırılarak sistemin sürekliliği ve yönetilebilirliği artırılacaktır.</a:t>
            </a:r>
          </a:p>
          <a:p>
            <a:pPr lvl="1"/>
            <a:endParaRPr lang="tr-TR" dirty="0"/>
          </a:p>
        </p:txBody>
      </p:sp>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13</a:t>
            </a:fld>
            <a:endParaRPr lang="en-US" dirty="0"/>
          </a:p>
        </p:txBody>
      </p:sp>
      <p:pic>
        <p:nvPicPr>
          <p:cNvPr id="6" name="5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0"/>
            <a:ext cx="8229600" cy="857250"/>
          </a:xfrm>
        </p:spPr>
        <p:txBody>
          <a:bodyPr>
            <a:noAutofit/>
          </a:bodyPr>
          <a:lstStyle/>
          <a:p>
            <a:r>
              <a:rPr lang="tr-TR" dirty="0" smtClean="0">
                <a:solidFill>
                  <a:srgbClr val="C00000"/>
                </a:solidFill>
              </a:rPr>
              <a:t>SAĞLIKTA BİYOMETRİ’YE </a:t>
            </a:r>
            <a:r>
              <a:rPr lang="tr-TR" dirty="0" smtClean="0">
                <a:solidFill>
                  <a:srgbClr val="C00000"/>
                </a:solidFill>
              </a:rPr>
              <a:t/>
            </a:r>
            <a:br>
              <a:rPr lang="tr-TR" dirty="0" smtClean="0">
                <a:solidFill>
                  <a:srgbClr val="C00000"/>
                </a:solidFill>
              </a:rPr>
            </a:br>
            <a:r>
              <a:rPr lang="tr-TR" dirty="0" smtClean="0">
                <a:solidFill>
                  <a:srgbClr val="C00000"/>
                </a:solidFill>
              </a:rPr>
              <a:t>GEÇİLDİ</a:t>
            </a:r>
            <a:r>
              <a:rPr lang="tr-TR" dirty="0" smtClean="0">
                <a:solidFill>
                  <a:srgbClr val="C00000"/>
                </a:solidFill>
              </a:rPr>
              <a:t>…</a:t>
            </a:r>
            <a:endParaRPr lang="tr-TR" dirty="0">
              <a:solidFill>
                <a:srgbClr val="C00000"/>
              </a:solidFill>
            </a:endParaRPr>
          </a:p>
        </p:txBody>
      </p:sp>
      <p:sp>
        <p:nvSpPr>
          <p:cNvPr id="3" name="2 İçerik Yer Tutucusu"/>
          <p:cNvSpPr>
            <a:spLocks noGrp="1"/>
          </p:cNvSpPr>
          <p:nvPr>
            <p:ph idx="1"/>
          </p:nvPr>
        </p:nvSpPr>
        <p:spPr>
          <a:xfrm>
            <a:off x="395536" y="980728"/>
            <a:ext cx="8229600" cy="4968552"/>
          </a:xfrm>
        </p:spPr>
        <p:txBody>
          <a:bodyPr/>
          <a:lstStyle/>
          <a:p>
            <a:pPr lvl="0" algn="just"/>
            <a:r>
              <a:rPr lang="tr-TR" sz="2400" dirty="0" err="1" smtClean="0"/>
              <a:t>Biyometrik</a:t>
            </a:r>
            <a:r>
              <a:rPr lang="tr-TR" sz="2400" dirty="0" smtClean="0"/>
              <a:t> Kimlik Doğrulama Sisteminde </a:t>
            </a:r>
            <a:r>
              <a:rPr lang="tr-TR" sz="2400" dirty="0"/>
              <a:t>parmak damar izi </a:t>
            </a:r>
            <a:r>
              <a:rPr lang="tr-TR" sz="2400" dirty="0" smtClean="0"/>
              <a:t>ve avuç içi damar izi yöntemi birlikte uygulanacaktır.</a:t>
            </a:r>
          </a:p>
          <a:p>
            <a:pPr lvl="0" algn="just"/>
            <a:endParaRPr lang="tr-TR" sz="2400" dirty="0" smtClean="0"/>
          </a:p>
          <a:p>
            <a:pPr algn="just"/>
            <a:r>
              <a:rPr lang="tr-TR" sz="2400" dirty="0" smtClean="0"/>
              <a:t>Bu uygulama, Özel hastanelerde 01.12.2013 ve üniversite hastanelerinde ise  01.09.2014 tarihinde zorunlu hale getirilecektir.</a:t>
            </a:r>
          </a:p>
          <a:p>
            <a:pPr marL="0" lvl="0" indent="0" algn="just">
              <a:buNone/>
            </a:pPr>
            <a:endParaRPr lang="tr-TR" sz="2400" dirty="0"/>
          </a:p>
          <a:p>
            <a:pPr algn="just"/>
            <a:endParaRPr lang="tr-TR" sz="2400" dirty="0"/>
          </a:p>
          <a:p>
            <a:pPr lvl="0" algn="just"/>
            <a:endParaRPr lang="tr-TR" sz="2400" dirty="0" smtClean="0"/>
          </a:p>
          <a:p>
            <a:pPr algn="just"/>
            <a:endParaRPr lang="tr-TR" sz="2400" dirty="0"/>
          </a:p>
        </p:txBody>
      </p:sp>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14</a:t>
            </a:fld>
            <a:endParaRPr lang="en-US" dirty="0"/>
          </a:p>
        </p:txBody>
      </p:sp>
      <p:pic>
        <p:nvPicPr>
          <p:cNvPr id="7" name="Picture 4" descr="4satir_2etiket_tasarim_39_1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7900" y="4509120"/>
            <a:ext cx="2232025" cy="136842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4satir_2etiket_tasarim_39_10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79912" y="4653136"/>
            <a:ext cx="2052638" cy="136842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descr="http://www.medimagazin.com.tr/templates/default/ckfinder/userfiles/images/avuc_ici.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l="15427" t="9299" r="23936"/>
          <a:stretch>
            <a:fillRect/>
          </a:stretch>
        </p:blipFill>
        <p:spPr bwMode="auto">
          <a:xfrm>
            <a:off x="6228184" y="4439270"/>
            <a:ext cx="2281238" cy="1438275"/>
          </a:xfrm>
          <a:prstGeom prst="rect">
            <a:avLst/>
          </a:prstGeom>
          <a:ln>
            <a:noFill/>
          </a:ln>
          <a:effectLst>
            <a:softEdge rad="112500"/>
          </a:effectLst>
        </p:spPr>
      </p:pic>
      <p:pic>
        <p:nvPicPr>
          <p:cNvPr id="10" name="9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207120519"/>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15</a:t>
            </a:fld>
            <a:endParaRPr lang="en-US" dirty="0"/>
          </a:p>
        </p:txBody>
      </p:sp>
      <p:graphicFrame>
        <p:nvGraphicFramePr>
          <p:cNvPr id="7" name="6 Tablo"/>
          <p:cNvGraphicFramePr>
            <a:graphicFrameLocks noGrp="1"/>
          </p:cNvGraphicFramePr>
          <p:nvPr>
            <p:extLst>
              <p:ext uri="{D42A27DB-BD31-4B8C-83A1-F6EECF244321}">
                <p14:modId xmlns:p14="http://schemas.microsoft.com/office/powerpoint/2010/main" xmlns="" val="847069355"/>
              </p:ext>
            </p:extLst>
          </p:nvPr>
        </p:nvGraphicFramePr>
        <p:xfrm>
          <a:off x="611560" y="1196752"/>
          <a:ext cx="8208913" cy="4840292"/>
        </p:xfrm>
        <a:graphic>
          <a:graphicData uri="http://schemas.openxmlformats.org/drawingml/2006/table">
            <a:tbl>
              <a:tblPr firstRow="1" firstCol="1" lastRow="1" lastCol="1" bandRow="1">
                <a:tableStyleId>{E8B1032C-EA38-4F05-BA0D-38AFFFC7BED3}</a:tableStyleId>
              </a:tblPr>
              <a:tblGrid>
                <a:gridCol w="1044771"/>
                <a:gridCol w="1119397"/>
                <a:gridCol w="1343277"/>
                <a:gridCol w="1317091"/>
                <a:gridCol w="1368152"/>
                <a:gridCol w="1152128"/>
                <a:gridCol w="864097"/>
              </a:tblGrid>
              <a:tr h="599621">
                <a:tc gridSpan="3">
                  <a:txBody>
                    <a:bodyPr/>
                    <a:lstStyle/>
                    <a:p>
                      <a:pPr algn="ctr" fontAlgn="b"/>
                      <a:r>
                        <a:rPr lang="tr-TR" sz="1800" u="none" strike="noStrike" dirty="0">
                          <a:latin typeface="Book Antiqua" pitchFamily="18" charset="0"/>
                        </a:rPr>
                        <a:t>Kayıt ve Doğrulama Sayıları</a:t>
                      </a:r>
                      <a:endParaRPr lang="tr-TR" sz="1800" b="0" i="0" u="none" strike="noStrike" dirty="0">
                        <a:solidFill>
                          <a:srgbClr val="000000"/>
                        </a:solidFill>
                        <a:latin typeface="Book Antiqua" pitchFamily="18" charset="0"/>
                      </a:endParaRPr>
                    </a:p>
                  </a:txBody>
                  <a:tcPr marL="8435" marR="8435" marT="8435" marB="0" anchor="ctr"/>
                </a:tc>
                <a:tc hMerge="1">
                  <a:txBody>
                    <a:bodyPr/>
                    <a:lstStyle/>
                    <a:p>
                      <a:endParaRPr lang="tr-TR"/>
                    </a:p>
                  </a:txBody>
                  <a:tcPr/>
                </a:tc>
                <a:tc hMerge="1">
                  <a:txBody>
                    <a:bodyPr/>
                    <a:lstStyle/>
                    <a:p>
                      <a:endParaRPr lang="tr-TR"/>
                    </a:p>
                  </a:txBody>
                  <a:tcPr/>
                </a:tc>
                <a:tc>
                  <a:txBody>
                    <a:bodyPr/>
                    <a:lstStyle/>
                    <a:p>
                      <a:pPr algn="ctr" fontAlgn="b"/>
                      <a:r>
                        <a:rPr lang="tr-TR" sz="1800" u="none" strike="noStrike" dirty="0">
                          <a:latin typeface="Book Antiqua" pitchFamily="18" charset="0"/>
                        </a:rPr>
                        <a:t>Toplam Provizyon İsteği</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Provizyon Kabul</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Provizyon </a:t>
                      </a:r>
                      <a:r>
                        <a:rPr lang="tr-TR" sz="1800" u="none" strike="noStrike" dirty="0" err="1">
                          <a:latin typeface="Book Antiqua" pitchFamily="18" charset="0"/>
                        </a:rPr>
                        <a:t>Red</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err="1">
                          <a:latin typeface="Book Antiqua" pitchFamily="18" charset="0"/>
                        </a:rPr>
                        <a:t>Red</a:t>
                      </a:r>
                      <a:r>
                        <a:rPr lang="tr-TR" sz="1800" u="none" strike="noStrike" dirty="0">
                          <a:latin typeface="Book Antiqua" pitchFamily="18" charset="0"/>
                        </a:rPr>
                        <a:t> Oranı</a:t>
                      </a:r>
                      <a:endParaRPr lang="tr-TR" sz="1800" b="0" i="0" u="none" strike="noStrike" dirty="0">
                        <a:solidFill>
                          <a:srgbClr val="000000"/>
                        </a:solidFill>
                        <a:latin typeface="Book Antiqua" pitchFamily="18" charset="0"/>
                      </a:endParaRPr>
                    </a:p>
                  </a:txBody>
                  <a:tcPr marL="8435" marR="8435" marT="8435" marB="0" anchor="ctr"/>
                </a:tc>
              </a:tr>
              <a:tr h="599621">
                <a:tc>
                  <a:txBody>
                    <a:bodyPr/>
                    <a:lstStyle/>
                    <a:p>
                      <a:pPr algn="l" fontAlgn="b"/>
                      <a:r>
                        <a:rPr lang="tr-TR" sz="1800" u="none" strike="noStrike" dirty="0" smtClean="0">
                          <a:latin typeface="Book Antiqua" pitchFamily="18" charset="0"/>
                        </a:rPr>
                        <a:t>2013</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b="1" u="none" strike="noStrike" dirty="0">
                          <a:latin typeface="Book Antiqua" pitchFamily="18" charset="0"/>
                        </a:rPr>
                        <a:t>Kayıt</a:t>
                      </a:r>
                      <a:endParaRPr lang="tr-TR" sz="1800" b="1"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b="1" u="none" strike="noStrike" dirty="0">
                          <a:latin typeface="Book Antiqua" pitchFamily="18" charset="0"/>
                        </a:rPr>
                        <a:t>Doğrulama</a:t>
                      </a:r>
                      <a:endParaRPr lang="tr-TR" sz="1800" b="1" i="0" u="none" strike="noStrike" dirty="0">
                        <a:solidFill>
                          <a:srgbClr val="000000"/>
                        </a:solidFill>
                        <a:latin typeface="Book Antiqua" pitchFamily="18" charset="0"/>
                      </a:endParaRPr>
                    </a:p>
                  </a:txBody>
                  <a:tcPr marL="8435" marR="8435" marT="8435" marB="0" anchor="ctr"/>
                </a:tc>
                <a:tc>
                  <a:txBody>
                    <a:bodyPr/>
                    <a:lstStyle/>
                    <a:p>
                      <a:pPr algn="ctr" fontAlgn="b"/>
                      <a:endParaRPr lang="tr-TR" sz="1800" b="0" i="0" u="none" strike="noStrike">
                        <a:solidFill>
                          <a:srgbClr val="000000"/>
                        </a:solidFill>
                        <a:latin typeface="Book Antiqua" pitchFamily="18" charset="0"/>
                      </a:endParaRPr>
                    </a:p>
                  </a:txBody>
                  <a:tcPr marL="8435" marR="8435" marT="8435" marB="0" anchor="ctr"/>
                </a:tc>
                <a:tc>
                  <a:txBody>
                    <a:bodyPr/>
                    <a:lstStyle/>
                    <a:p>
                      <a:pPr algn="ctr" fontAlgn="b"/>
                      <a:endParaRPr lang="tr-TR" sz="1800" b="0" i="0" u="none" strike="noStrike">
                        <a:solidFill>
                          <a:srgbClr val="000000"/>
                        </a:solidFill>
                        <a:latin typeface="Book Antiqua" pitchFamily="18" charset="0"/>
                      </a:endParaRPr>
                    </a:p>
                  </a:txBody>
                  <a:tcPr marL="8435" marR="8435" marT="8435" marB="0" anchor="ctr"/>
                </a:tc>
                <a:tc>
                  <a:txBody>
                    <a:bodyPr/>
                    <a:lstStyle/>
                    <a:p>
                      <a:pPr algn="ctr" fontAlgn="b"/>
                      <a:endParaRPr lang="tr-TR" sz="1800" b="0" i="0" u="none" strike="noStrike">
                        <a:solidFill>
                          <a:srgbClr val="000000"/>
                        </a:solidFill>
                        <a:latin typeface="Book Antiqua" pitchFamily="18" charset="0"/>
                      </a:endParaRPr>
                    </a:p>
                  </a:txBody>
                  <a:tcPr marL="8435" marR="8435" marT="8435" marB="0" anchor="ctr"/>
                </a:tc>
                <a:tc>
                  <a:txBody>
                    <a:bodyPr/>
                    <a:lstStyle/>
                    <a:p>
                      <a:pPr algn="l" fontAlgn="b"/>
                      <a:endParaRPr lang="tr-TR" sz="1800" b="0" i="0" u="none" strike="noStrike">
                        <a:solidFill>
                          <a:srgbClr val="000000"/>
                        </a:solidFill>
                        <a:latin typeface="Book Antiqua" pitchFamily="18" charset="0"/>
                      </a:endParaRPr>
                    </a:p>
                  </a:txBody>
                  <a:tcPr marL="8435" marR="8435" marT="8435" marB="0" anchor="ctr"/>
                </a:tc>
              </a:tr>
              <a:tr h="561931">
                <a:tc>
                  <a:txBody>
                    <a:bodyPr/>
                    <a:lstStyle/>
                    <a:p>
                      <a:pPr algn="l" fontAlgn="b"/>
                      <a:r>
                        <a:rPr lang="tr-TR" sz="1800" u="none" strike="noStrike" dirty="0" smtClean="0">
                          <a:latin typeface="Book Antiqua" pitchFamily="18" charset="0"/>
                        </a:rPr>
                        <a:t>Mayıs</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77.830</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448.508</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389.482</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247.861</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141.621</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36,4%</a:t>
                      </a:r>
                      <a:endParaRPr lang="tr-TR" sz="1800" b="0" i="0" u="none" strike="noStrike" dirty="0">
                        <a:solidFill>
                          <a:srgbClr val="000000"/>
                        </a:solidFill>
                        <a:latin typeface="Book Antiqua" pitchFamily="18" charset="0"/>
                      </a:endParaRPr>
                    </a:p>
                  </a:txBody>
                  <a:tcPr marL="8435" marR="8435" marT="8435" marB="0" anchor="ctr"/>
                </a:tc>
              </a:tr>
              <a:tr h="561931">
                <a:tc>
                  <a:txBody>
                    <a:bodyPr/>
                    <a:lstStyle/>
                    <a:p>
                      <a:pPr algn="l" fontAlgn="b"/>
                      <a:r>
                        <a:rPr lang="tr-TR" sz="1800" u="none" strike="noStrike" dirty="0" smtClean="0">
                          <a:latin typeface="Book Antiqua" pitchFamily="18" charset="0"/>
                        </a:rPr>
                        <a:t>Haziran</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65.077</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401.972</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332.442</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217.653</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ctr"/>
                      <a:r>
                        <a:rPr lang="tr-TR" sz="1800" u="none" strike="noStrike" dirty="0" smtClean="0">
                          <a:latin typeface="Book Antiqua" pitchFamily="18" charset="0"/>
                        </a:rPr>
                        <a:t>114.789</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34,5%</a:t>
                      </a:r>
                      <a:endParaRPr lang="tr-TR" sz="1800" b="0" i="0" u="none" strike="noStrike" dirty="0">
                        <a:solidFill>
                          <a:srgbClr val="000000"/>
                        </a:solidFill>
                        <a:latin typeface="Book Antiqua" pitchFamily="18" charset="0"/>
                      </a:endParaRPr>
                    </a:p>
                  </a:txBody>
                  <a:tcPr marL="8435" marR="8435" marT="8435" marB="0" anchor="ctr"/>
                </a:tc>
              </a:tr>
              <a:tr h="599621">
                <a:tc>
                  <a:txBody>
                    <a:bodyPr/>
                    <a:lstStyle/>
                    <a:p>
                      <a:pPr algn="l" fontAlgn="b"/>
                      <a:r>
                        <a:rPr lang="tr-TR" sz="1800" u="none" strike="noStrike" dirty="0" smtClean="0">
                          <a:latin typeface="Book Antiqua" pitchFamily="18" charset="0"/>
                        </a:rPr>
                        <a:t>Temmuz</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68.921</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430.530</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369.289</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236.802</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ctr"/>
                      <a:r>
                        <a:rPr lang="tr-TR" sz="1800" u="none" strike="noStrike" dirty="0" smtClean="0">
                          <a:latin typeface="Book Antiqua" pitchFamily="18" charset="0"/>
                        </a:rPr>
                        <a:t>132.487</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35,9%</a:t>
                      </a:r>
                      <a:endParaRPr lang="tr-TR" sz="1800" b="0" i="0" u="none" strike="noStrike" dirty="0">
                        <a:solidFill>
                          <a:srgbClr val="000000"/>
                        </a:solidFill>
                        <a:latin typeface="Book Antiqua" pitchFamily="18" charset="0"/>
                      </a:endParaRPr>
                    </a:p>
                  </a:txBody>
                  <a:tcPr marL="8435" marR="8435" marT="8435" marB="0" anchor="ctr"/>
                </a:tc>
              </a:tr>
              <a:tr h="561931">
                <a:tc>
                  <a:txBody>
                    <a:bodyPr/>
                    <a:lstStyle/>
                    <a:p>
                      <a:pPr algn="l" fontAlgn="b"/>
                      <a:r>
                        <a:rPr lang="tr-TR" sz="1800" u="none" strike="noStrike" dirty="0" smtClean="0">
                          <a:latin typeface="Book Antiqua" pitchFamily="18" charset="0"/>
                        </a:rPr>
                        <a:t>Ağustos</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95.879</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442.275</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378.846</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228.749</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ctr"/>
                      <a:r>
                        <a:rPr lang="tr-TR" sz="1800" u="none" strike="noStrike" dirty="0" smtClean="0">
                          <a:latin typeface="Book Antiqua" pitchFamily="18" charset="0"/>
                        </a:rPr>
                        <a:t>150.097</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39,6%</a:t>
                      </a:r>
                      <a:endParaRPr lang="tr-TR" sz="1800" b="0" i="0" u="none" strike="noStrike" dirty="0">
                        <a:solidFill>
                          <a:srgbClr val="000000"/>
                        </a:solidFill>
                        <a:latin typeface="Book Antiqua" pitchFamily="18" charset="0"/>
                      </a:endParaRPr>
                    </a:p>
                  </a:txBody>
                  <a:tcPr marL="8435" marR="8435" marT="8435" marB="0" anchor="ctr"/>
                </a:tc>
              </a:tr>
              <a:tr h="561931">
                <a:tc>
                  <a:txBody>
                    <a:bodyPr/>
                    <a:lstStyle/>
                    <a:p>
                      <a:pPr algn="l" fontAlgn="b"/>
                      <a:r>
                        <a:rPr lang="tr-TR" sz="1800" u="none" strike="noStrike" dirty="0" smtClean="0">
                          <a:latin typeface="Book Antiqua" pitchFamily="18" charset="0"/>
                        </a:rPr>
                        <a:t>Eylül</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70.990</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199.049</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144.094</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99.318</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ctr"/>
                      <a:r>
                        <a:rPr lang="tr-TR" sz="1800" u="none" strike="noStrike" dirty="0" smtClean="0">
                          <a:latin typeface="Book Antiqua" pitchFamily="18" charset="0"/>
                        </a:rPr>
                        <a:t>44.776</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31,1%</a:t>
                      </a:r>
                      <a:endParaRPr lang="tr-TR" sz="1800" b="0" i="0" u="none" strike="noStrike" dirty="0">
                        <a:solidFill>
                          <a:srgbClr val="000000"/>
                        </a:solidFill>
                        <a:latin typeface="Book Antiqua" pitchFamily="18" charset="0"/>
                      </a:endParaRPr>
                    </a:p>
                  </a:txBody>
                  <a:tcPr marL="8435" marR="8435" marT="8435" marB="0" anchor="ctr"/>
                </a:tc>
              </a:tr>
              <a:tr h="561931">
                <a:tc>
                  <a:txBody>
                    <a:bodyPr/>
                    <a:lstStyle/>
                    <a:p>
                      <a:pPr algn="l" fontAlgn="b"/>
                      <a:r>
                        <a:rPr lang="tr-TR" sz="1800" u="none" strike="noStrike">
                          <a:latin typeface="Book Antiqua" pitchFamily="18" charset="0"/>
                        </a:rPr>
                        <a:t>Toplam</a:t>
                      </a:r>
                      <a:endParaRPr lang="tr-TR" sz="1800" b="0" i="0" u="none" strike="noStrike">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378.697</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1.922.334</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1.614.153</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1.030.383</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smtClean="0">
                          <a:latin typeface="Book Antiqua" pitchFamily="18" charset="0"/>
                        </a:rPr>
                        <a:t>583.770</a:t>
                      </a:r>
                      <a:endParaRPr lang="tr-TR" sz="1800" b="0" i="0" u="none" strike="noStrike" dirty="0">
                        <a:solidFill>
                          <a:srgbClr val="000000"/>
                        </a:solidFill>
                        <a:latin typeface="Book Antiqua" pitchFamily="18" charset="0"/>
                      </a:endParaRPr>
                    </a:p>
                  </a:txBody>
                  <a:tcPr marL="8435" marR="8435" marT="8435" marB="0" anchor="ctr"/>
                </a:tc>
                <a:tc>
                  <a:txBody>
                    <a:bodyPr/>
                    <a:lstStyle/>
                    <a:p>
                      <a:pPr algn="ctr" fontAlgn="b"/>
                      <a:r>
                        <a:rPr lang="tr-TR" sz="1800" u="none" strike="noStrike" dirty="0">
                          <a:latin typeface="Book Antiqua" pitchFamily="18" charset="0"/>
                        </a:rPr>
                        <a:t>36,2%</a:t>
                      </a:r>
                      <a:endParaRPr lang="tr-TR" sz="1800" b="0" i="0" u="none" strike="noStrike" dirty="0">
                        <a:solidFill>
                          <a:srgbClr val="000000"/>
                        </a:solidFill>
                        <a:latin typeface="Book Antiqua" pitchFamily="18" charset="0"/>
                      </a:endParaRPr>
                    </a:p>
                  </a:txBody>
                  <a:tcPr marL="8435" marR="8435" marT="8435" marB="0" anchor="ctr"/>
                </a:tc>
              </a:tr>
            </a:tbl>
          </a:graphicData>
        </a:graphic>
      </p:graphicFrame>
      <p:sp>
        <p:nvSpPr>
          <p:cNvPr id="8" name="1 Başlık"/>
          <p:cNvSpPr>
            <a:spLocks noGrp="1"/>
          </p:cNvSpPr>
          <p:nvPr>
            <p:ph type="title"/>
          </p:nvPr>
        </p:nvSpPr>
        <p:spPr>
          <a:xfrm>
            <a:off x="107504" y="0"/>
            <a:ext cx="8229600" cy="857250"/>
          </a:xfrm>
        </p:spPr>
        <p:txBody>
          <a:bodyPr>
            <a:noAutofit/>
          </a:bodyPr>
          <a:lstStyle/>
          <a:p>
            <a:r>
              <a:rPr lang="tr-TR" dirty="0" smtClean="0">
                <a:solidFill>
                  <a:srgbClr val="C00000"/>
                </a:solidFill>
              </a:rPr>
              <a:t>RAKAMLARLA </a:t>
            </a:r>
            <a:r>
              <a:rPr lang="tr-TR" dirty="0" smtClean="0">
                <a:solidFill>
                  <a:srgbClr val="C00000"/>
                </a:solidFill>
              </a:rPr>
              <a:t/>
            </a:r>
            <a:br>
              <a:rPr lang="tr-TR" dirty="0" smtClean="0">
                <a:solidFill>
                  <a:srgbClr val="C00000"/>
                </a:solidFill>
              </a:rPr>
            </a:br>
            <a:r>
              <a:rPr lang="tr-TR" dirty="0" smtClean="0">
                <a:solidFill>
                  <a:srgbClr val="C00000"/>
                </a:solidFill>
              </a:rPr>
              <a:t>KİMLİK </a:t>
            </a:r>
            <a:r>
              <a:rPr lang="tr-TR" dirty="0" smtClean="0">
                <a:solidFill>
                  <a:srgbClr val="C00000"/>
                </a:solidFill>
              </a:rPr>
              <a:t>DOĞRULAMA</a:t>
            </a:r>
            <a:endParaRPr lang="tr-TR" dirty="0">
              <a:solidFill>
                <a:srgbClr val="C00000"/>
              </a:solidFill>
            </a:endParaRPr>
          </a:p>
        </p:txBody>
      </p:sp>
      <p:pic>
        <p:nvPicPr>
          <p:cNvPr id="6" name="5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0 Resim" descr="image.png"/>
          <p:cNvPicPr>
            <a:picLocks noChangeAspect="1"/>
          </p:cNvPicPr>
          <p:nvPr/>
        </p:nvPicPr>
        <p:blipFill>
          <a:blip r:embed="rId2" cstate="print"/>
          <a:stretch>
            <a:fillRect/>
          </a:stretch>
        </p:blipFill>
        <p:spPr>
          <a:xfrm>
            <a:off x="6876256" y="116632"/>
            <a:ext cx="2195736" cy="575027"/>
          </a:xfrm>
          <a:prstGeom prst="rect">
            <a:avLst/>
          </a:prstGeom>
        </p:spPr>
      </p:pic>
      <p:pic>
        <p:nvPicPr>
          <p:cNvPr id="10" name="Resim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20272" y="1340768"/>
            <a:ext cx="1783383" cy="1372369"/>
          </a:xfrm>
          <a:prstGeom prst="rect">
            <a:avLst/>
          </a:prstGeom>
          <a:ln>
            <a:noFill/>
          </a:ln>
          <a:effectLst>
            <a:softEdge rad="112500"/>
          </a:effectLst>
        </p:spPr>
      </p:pic>
      <p:sp>
        <p:nvSpPr>
          <p:cNvPr id="3" name="İçerik Yer Tutucusu 2"/>
          <p:cNvSpPr>
            <a:spLocks noGrp="1"/>
          </p:cNvSpPr>
          <p:nvPr>
            <p:ph idx="1"/>
          </p:nvPr>
        </p:nvSpPr>
        <p:spPr/>
        <p:txBody>
          <a:bodyPr/>
          <a:lstStyle/>
          <a:p>
            <a:r>
              <a:rPr lang="tr-TR" dirty="0"/>
              <a:t>Sağlıkta e-devlet uygulamaları ve aldığımız tedbirlerle milli ekonomiye </a:t>
            </a:r>
            <a:r>
              <a:rPr lang="tr-TR" dirty="0" smtClean="0"/>
              <a:t>sağlanacak yıllık kazanımlarımız:</a:t>
            </a:r>
          </a:p>
          <a:p>
            <a:endParaRPr lang="tr-TR" sz="800" dirty="0" smtClean="0"/>
          </a:p>
          <a:p>
            <a:pPr lvl="1"/>
            <a:r>
              <a:rPr lang="tr-TR" dirty="0" smtClean="0"/>
              <a:t>E-reçete				: En az 1 Milyar TL.</a:t>
            </a:r>
          </a:p>
          <a:p>
            <a:pPr lvl="1"/>
            <a:endParaRPr lang="tr-TR" sz="800" dirty="0" smtClean="0"/>
          </a:p>
          <a:p>
            <a:pPr lvl="1"/>
            <a:r>
              <a:rPr lang="tr-TR" dirty="0" smtClean="0"/>
              <a:t>E-sevk				: 90 Milyon TL.</a:t>
            </a:r>
          </a:p>
          <a:p>
            <a:pPr lvl="1"/>
            <a:endParaRPr lang="tr-TR" sz="800" dirty="0" smtClean="0"/>
          </a:p>
          <a:p>
            <a:pPr lvl="1"/>
            <a:r>
              <a:rPr lang="tr-TR" dirty="0" err="1" smtClean="0"/>
              <a:t>Biyometrik</a:t>
            </a:r>
            <a:r>
              <a:rPr lang="tr-TR" dirty="0" smtClean="0"/>
              <a:t> Kimlik Doğrulama	: 600 Milyon TL.</a:t>
            </a:r>
          </a:p>
          <a:p>
            <a:pPr lvl="1"/>
            <a:endParaRPr lang="tr-TR" sz="800" dirty="0" smtClean="0"/>
          </a:p>
          <a:p>
            <a:pPr lvl="1"/>
            <a:r>
              <a:rPr lang="tr-TR" dirty="0" smtClean="0"/>
              <a:t>Tıbbi Malzeme 			: 800 Milyon TL.</a:t>
            </a:r>
          </a:p>
          <a:p>
            <a:pPr lvl="1"/>
            <a:endParaRPr lang="tr-TR" sz="800" dirty="0" smtClean="0"/>
          </a:p>
          <a:p>
            <a:pPr lvl="1"/>
            <a:r>
              <a:rPr lang="tr-TR" dirty="0" smtClean="0"/>
              <a:t>Risk Odaklı Denetim		: En az 1 Milyar TL.</a:t>
            </a:r>
          </a:p>
          <a:p>
            <a:pPr lvl="1"/>
            <a:endParaRPr lang="tr-TR" dirty="0"/>
          </a:p>
          <a:p>
            <a:pPr marL="457200" lvl="1" indent="0">
              <a:buNone/>
            </a:pPr>
            <a:endParaRPr lang="tr-TR" dirty="0"/>
          </a:p>
        </p:txBody>
      </p:sp>
      <p:sp>
        <p:nvSpPr>
          <p:cNvPr id="4" name="Veri Yer Tutucusu 3"/>
          <p:cNvSpPr>
            <a:spLocks noGrp="1"/>
          </p:cNvSpPr>
          <p:nvPr>
            <p:ph type="dt" sz="half" idx="10"/>
          </p:nvPr>
        </p:nvSpPr>
        <p:spPr/>
        <p:txBody>
          <a:bodyPr/>
          <a:lstStyle/>
          <a:p>
            <a:pPr>
              <a:defRPr/>
            </a:pPr>
            <a:fld id="{FA49BBFF-5EDD-450C-B3BA-A0B294B0B468}" type="datetime1">
              <a:rPr lang="tr-TR" smtClean="0"/>
              <a:pPr>
                <a:defRPr/>
              </a:pPr>
              <a:t>17.11.2013</a:t>
            </a:fld>
            <a:endParaRPr lang="en-US" dirty="0"/>
          </a:p>
        </p:txBody>
      </p:sp>
      <p:sp>
        <p:nvSpPr>
          <p:cNvPr id="5" name="Altbilgi Yer Tutucusu 4"/>
          <p:cNvSpPr>
            <a:spLocks noGrp="1"/>
          </p:cNvSpPr>
          <p:nvPr>
            <p:ph type="ftr" sz="quarter" idx="11"/>
          </p:nvPr>
        </p:nvSpPr>
        <p:spPr/>
        <p:txBody>
          <a:bodyPr/>
          <a:lstStyle/>
          <a:p>
            <a:pPr>
              <a:defRPr/>
            </a:pPr>
            <a:r>
              <a:rPr lang="tr-TR" dirty="0" smtClean="0"/>
              <a:t>Sosyal Güvenlik Kurumu</a:t>
            </a:r>
            <a:endParaRPr lang="en-US" dirty="0"/>
          </a:p>
        </p:txBody>
      </p:sp>
      <p:sp>
        <p:nvSpPr>
          <p:cNvPr id="6" name="Slayt Numarası Yer Tutucusu 5"/>
          <p:cNvSpPr>
            <a:spLocks noGrp="1"/>
          </p:cNvSpPr>
          <p:nvPr>
            <p:ph type="sldNum" sz="quarter" idx="12"/>
          </p:nvPr>
        </p:nvSpPr>
        <p:spPr/>
        <p:txBody>
          <a:bodyPr/>
          <a:lstStyle/>
          <a:p>
            <a:pPr>
              <a:defRPr/>
            </a:pPr>
            <a:fld id="{EDB5FF7A-D267-47DD-83DB-8091B57C481E}" type="slidenum">
              <a:rPr lang="en-US" smtClean="0"/>
              <a:pPr>
                <a:defRPr/>
              </a:pPr>
              <a:t>16</a:t>
            </a:fld>
            <a:endParaRPr lang="en-US" dirty="0"/>
          </a:p>
        </p:txBody>
      </p:sp>
      <p:sp>
        <p:nvSpPr>
          <p:cNvPr id="7" name="Rectangle 39"/>
          <p:cNvSpPr/>
          <p:nvPr/>
        </p:nvSpPr>
        <p:spPr>
          <a:xfrm>
            <a:off x="1403648" y="5715"/>
            <a:ext cx="6804248" cy="830997"/>
          </a:xfrm>
          <a:prstGeom prst="rect">
            <a:avLst/>
          </a:prstGeom>
        </p:spPr>
        <p:txBody>
          <a:bodyPr wrap="square">
            <a:spAutoFit/>
          </a:bodyPr>
          <a:lstStyle/>
          <a:p>
            <a:pPr algn="ctr" fontAlgn="auto">
              <a:spcBef>
                <a:spcPts val="0"/>
              </a:spcBef>
              <a:spcAft>
                <a:spcPts val="0"/>
              </a:spcAft>
              <a:defRPr/>
            </a:pPr>
            <a:r>
              <a:rPr lang="tr-TR" sz="2400" b="1" dirty="0" smtClean="0">
                <a:solidFill>
                  <a:srgbClr val="C00000"/>
                </a:solidFill>
                <a:latin typeface="Book Antiqua" pitchFamily="18" charset="0"/>
                <a:ea typeface="+mj-ea"/>
                <a:cs typeface="+mj-cs"/>
              </a:rPr>
              <a:t>Sağlıkta Alınan Tedbirlerin </a:t>
            </a:r>
            <a:endParaRPr lang="tr-TR" sz="2400" b="1" dirty="0" smtClean="0">
              <a:solidFill>
                <a:srgbClr val="C00000"/>
              </a:solidFill>
              <a:latin typeface="Book Antiqua" pitchFamily="18" charset="0"/>
              <a:ea typeface="+mj-ea"/>
              <a:cs typeface="+mj-cs"/>
            </a:endParaRPr>
          </a:p>
          <a:p>
            <a:pPr algn="ctr" fontAlgn="auto">
              <a:spcBef>
                <a:spcPts val="0"/>
              </a:spcBef>
              <a:spcAft>
                <a:spcPts val="0"/>
              </a:spcAft>
              <a:defRPr/>
            </a:pPr>
            <a:r>
              <a:rPr lang="tr-TR" sz="2400" b="1" dirty="0" smtClean="0">
                <a:solidFill>
                  <a:srgbClr val="C00000"/>
                </a:solidFill>
                <a:latin typeface="Book Antiqua" pitchFamily="18" charset="0"/>
                <a:ea typeface="+mj-ea"/>
                <a:cs typeface="+mj-cs"/>
              </a:rPr>
              <a:t>Milli </a:t>
            </a:r>
            <a:r>
              <a:rPr lang="tr-TR" sz="2400" b="1" dirty="0">
                <a:solidFill>
                  <a:srgbClr val="C00000"/>
                </a:solidFill>
                <a:latin typeface="Book Antiqua" pitchFamily="18" charset="0"/>
                <a:ea typeface="+mj-ea"/>
                <a:cs typeface="+mj-cs"/>
              </a:rPr>
              <a:t>İstihdama ve Ülke Ekonomisine Katkısı</a:t>
            </a:r>
          </a:p>
        </p:txBody>
      </p:sp>
      <p:sp>
        <p:nvSpPr>
          <p:cNvPr id="8" name="Dikdörtgen 7"/>
          <p:cNvSpPr/>
          <p:nvPr/>
        </p:nvSpPr>
        <p:spPr>
          <a:xfrm>
            <a:off x="2571293" y="4509118"/>
            <a:ext cx="5888383" cy="1296145"/>
          </a:xfrm>
          <a:prstGeom prst="rect">
            <a:avLst/>
          </a:prstGeom>
          <a:solidFill>
            <a:srgbClr val="920000"/>
          </a:solidFill>
        </p:spPr>
        <p:style>
          <a:lnRef idx="0">
            <a:schemeClr val="accent2"/>
          </a:lnRef>
          <a:fillRef idx="3">
            <a:schemeClr val="accent2"/>
          </a:fillRef>
          <a:effectRef idx="3">
            <a:schemeClr val="accent2"/>
          </a:effectRef>
          <a:fontRef idx="minor">
            <a:schemeClr val="lt1"/>
          </a:fontRef>
        </p:style>
        <p:txBody>
          <a:bodyPr rtlCol="0" anchor="ctr"/>
          <a:lstStyle/>
          <a:p>
            <a:pPr lvl="1" algn="ctr"/>
            <a:r>
              <a:rPr lang="tr-TR" sz="2400" b="1" dirty="0">
                <a:solidFill>
                  <a:schemeClr val="bg1">
                    <a:lumMod val="95000"/>
                  </a:schemeClr>
                </a:solidFill>
                <a:latin typeface="Book Antiqua" pitchFamily="18" charset="0"/>
              </a:rPr>
              <a:t>Yıllık </a:t>
            </a:r>
            <a:r>
              <a:rPr lang="tr-TR" sz="2400" b="1" dirty="0" smtClean="0">
                <a:solidFill>
                  <a:schemeClr val="bg1">
                    <a:lumMod val="95000"/>
                  </a:schemeClr>
                </a:solidFill>
                <a:latin typeface="Book Antiqua" pitchFamily="18" charset="0"/>
              </a:rPr>
              <a:t>en az 3,5 </a:t>
            </a:r>
            <a:r>
              <a:rPr lang="tr-TR" sz="2400" b="1" dirty="0">
                <a:solidFill>
                  <a:schemeClr val="bg1">
                    <a:lumMod val="95000"/>
                  </a:schemeClr>
                </a:solidFill>
                <a:latin typeface="Book Antiqua" pitchFamily="18" charset="0"/>
              </a:rPr>
              <a:t>Milyar </a:t>
            </a:r>
            <a:r>
              <a:rPr lang="tr-TR" sz="2400" b="1" dirty="0" err="1" smtClean="0">
                <a:solidFill>
                  <a:schemeClr val="bg1">
                    <a:lumMod val="95000"/>
                  </a:schemeClr>
                </a:solidFill>
                <a:latin typeface="Book Antiqua" pitchFamily="18" charset="0"/>
              </a:rPr>
              <a:t>TL.lik</a:t>
            </a:r>
            <a:r>
              <a:rPr lang="tr-TR" sz="2400" b="1" dirty="0" smtClean="0">
                <a:solidFill>
                  <a:schemeClr val="bg1">
                    <a:lumMod val="95000"/>
                  </a:schemeClr>
                </a:solidFill>
                <a:latin typeface="Book Antiqua" pitchFamily="18" charset="0"/>
              </a:rPr>
              <a:t> tasarrufla </a:t>
            </a:r>
          </a:p>
          <a:p>
            <a:pPr lvl="1" algn="ctr"/>
            <a:r>
              <a:rPr lang="tr-TR" sz="2400" b="1" dirty="0" smtClean="0">
                <a:solidFill>
                  <a:schemeClr val="bg1">
                    <a:lumMod val="95000"/>
                  </a:schemeClr>
                </a:solidFill>
                <a:latin typeface="Book Antiqua" pitchFamily="18" charset="0"/>
              </a:rPr>
              <a:t>Milli Ekonomiye </a:t>
            </a:r>
            <a:r>
              <a:rPr lang="tr-TR" sz="2400" b="1" dirty="0">
                <a:solidFill>
                  <a:schemeClr val="bg1">
                    <a:lumMod val="95000"/>
                  </a:schemeClr>
                </a:solidFill>
                <a:latin typeface="Book Antiqua" pitchFamily="18" charset="0"/>
              </a:rPr>
              <a:t>katkı </a:t>
            </a:r>
          </a:p>
        </p:txBody>
      </p:sp>
      <p:pic>
        <p:nvPicPr>
          <p:cNvPr id="9" name="Resim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206693" y="2938587"/>
            <a:ext cx="1769809" cy="1152128"/>
          </a:xfrm>
          <a:prstGeom prst="rect">
            <a:avLst/>
          </a:prstGeom>
          <a:ln>
            <a:noFill/>
          </a:ln>
          <a:effectLst>
            <a:softEdge rad="112500"/>
          </a:effectLst>
        </p:spPr>
      </p:pic>
      <p:pic>
        <p:nvPicPr>
          <p:cNvPr id="12" name="Resim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39552" y="4358100"/>
            <a:ext cx="1810260" cy="1598180"/>
          </a:xfrm>
          <a:prstGeom prst="rect">
            <a:avLst/>
          </a:prstGeom>
          <a:ln>
            <a:noFill/>
          </a:ln>
          <a:effectLst>
            <a:softEdge rad="112500"/>
          </a:effectLst>
        </p:spPr>
      </p:pic>
    </p:spTree>
    <p:extLst>
      <p:ext uri="{BB962C8B-B14F-4D97-AF65-F5344CB8AC3E}">
        <p14:creationId xmlns:p14="http://schemas.microsoft.com/office/powerpoint/2010/main" xmlns="" val="78097101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4 Dikdörtgen"/>
          <p:cNvSpPr/>
          <p:nvPr/>
        </p:nvSpPr>
        <p:spPr>
          <a:xfrm>
            <a:off x="683568" y="2348880"/>
            <a:ext cx="7956376" cy="1077218"/>
          </a:xfrm>
          <a:prstGeom prst="rect">
            <a:avLst/>
          </a:prstGeom>
        </p:spPr>
        <p:txBody>
          <a:bodyPr wrap="square">
            <a:spAutoFit/>
          </a:bodyPr>
          <a:lstStyle/>
          <a:p>
            <a:pPr algn="ctr"/>
            <a:r>
              <a:rPr lang="tr-TR" sz="3200" b="1" dirty="0" smtClean="0">
                <a:solidFill>
                  <a:srgbClr val="0000FF"/>
                </a:solidFill>
                <a:latin typeface="Book Antiqua" pitchFamily="18" charset="0"/>
                <a:ea typeface="+mj-ea"/>
                <a:cs typeface="+mj-cs"/>
              </a:rPr>
              <a:t>SOSYAL SİGORTACILIK UYGULAMALARI HİZMETLERİMİZ</a:t>
            </a:r>
            <a:endParaRPr lang="tr-TR" sz="3200" b="1" dirty="0">
              <a:solidFill>
                <a:srgbClr val="0000FF"/>
              </a:solidFill>
              <a:latin typeface="Book Antiqua" pitchFamily="18" charset="0"/>
              <a:ea typeface="+mj-ea"/>
              <a:cs typeface="+mj-cs"/>
            </a:endParaRPr>
          </a:p>
        </p:txBody>
      </p:sp>
      <p:pic>
        <p:nvPicPr>
          <p:cNvPr id="6" name="5 Resim" descr="A-human-resources-image-A.jpg"/>
          <p:cNvPicPr>
            <a:picLocks noChangeAspect="1"/>
          </p:cNvPicPr>
          <p:nvPr/>
        </p:nvPicPr>
        <p:blipFill>
          <a:blip r:embed="rId3" cstate="print"/>
          <a:stretch>
            <a:fillRect/>
          </a:stretch>
        </p:blipFill>
        <p:spPr>
          <a:xfrm>
            <a:off x="2483768" y="3284984"/>
            <a:ext cx="4070183" cy="2211045"/>
          </a:xfrm>
          <a:prstGeom prst="rect">
            <a:avLst/>
          </a:prstGeom>
          <a:ln>
            <a:noFill/>
          </a:ln>
          <a:effectLst>
            <a:softEdge rad="112500"/>
          </a:effectLst>
        </p:spPr>
      </p:pic>
      <p:pic>
        <p:nvPicPr>
          <p:cNvPr id="4" name="3 Resim" descr="image.png"/>
          <p:cNvPicPr>
            <a:picLocks noChangeAspect="1"/>
          </p:cNvPicPr>
          <p:nvPr/>
        </p:nvPicPr>
        <p:blipFill>
          <a:blip r:embed="rId4" cstate="print"/>
          <a:stretch>
            <a:fillRect/>
          </a:stretch>
        </p:blipFill>
        <p:spPr>
          <a:xfrm>
            <a:off x="2915816" y="5517232"/>
            <a:ext cx="3923928" cy="1027612"/>
          </a:xfrm>
          <a:prstGeom prst="rect">
            <a:avLst/>
          </a:prstGeom>
        </p:spPr>
      </p:pic>
    </p:spTree>
    <p:extLst>
      <p:ext uri="{BB962C8B-B14F-4D97-AF65-F5344CB8AC3E}">
        <p14:creationId xmlns:p14="http://schemas.microsoft.com/office/powerpoint/2010/main" xmlns="" val="31632732"/>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ice\Desktop\vergi_borcu_olanlara_e_haciz_uyarisi_h21333.jpg"/>
          <p:cNvPicPr>
            <a:picLocks noChangeAspect="1" noChangeArrowheads="1"/>
          </p:cNvPicPr>
          <p:nvPr/>
        </p:nvPicPr>
        <p:blipFill>
          <a:blip r:embed="rId2" cstate="print"/>
          <a:srcRect/>
          <a:stretch>
            <a:fillRect/>
          </a:stretch>
        </p:blipFill>
        <p:spPr bwMode="auto">
          <a:xfrm>
            <a:off x="3851920" y="4902080"/>
            <a:ext cx="2448272" cy="1955920"/>
          </a:xfrm>
          <a:prstGeom prst="rect">
            <a:avLst/>
          </a:prstGeom>
          <a:noFill/>
        </p:spPr>
      </p:pic>
      <p:sp>
        <p:nvSpPr>
          <p:cNvPr id="2" name="1 Başlık"/>
          <p:cNvSpPr>
            <a:spLocks noGrp="1"/>
          </p:cNvSpPr>
          <p:nvPr>
            <p:ph type="title"/>
          </p:nvPr>
        </p:nvSpPr>
        <p:spPr/>
        <p:txBody>
          <a:bodyPr/>
          <a:lstStyle/>
          <a:p>
            <a:r>
              <a:rPr lang="tr-TR" dirty="0" smtClean="0">
                <a:solidFill>
                  <a:srgbClr val="C00000"/>
                </a:solidFill>
              </a:rPr>
              <a:t>E- HACİZ</a:t>
            </a:r>
            <a:endParaRPr lang="tr-TR" dirty="0">
              <a:solidFill>
                <a:srgbClr val="C00000"/>
              </a:solidFill>
            </a:endParaRPr>
          </a:p>
        </p:txBody>
      </p:sp>
      <p:sp>
        <p:nvSpPr>
          <p:cNvPr id="3" name="2 İçerik Yer Tutucusu"/>
          <p:cNvSpPr>
            <a:spLocks noGrp="1"/>
          </p:cNvSpPr>
          <p:nvPr>
            <p:ph idx="1"/>
          </p:nvPr>
        </p:nvSpPr>
        <p:spPr>
          <a:xfrm>
            <a:off x="467544" y="1340768"/>
            <a:ext cx="8229600" cy="4525963"/>
          </a:xfrm>
        </p:spPr>
        <p:txBody>
          <a:bodyPr/>
          <a:lstStyle/>
          <a:p>
            <a:pPr algn="just"/>
            <a:r>
              <a:rPr lang="tr-TR" dirty="0" smtClean="0"/>
              <a:t>Uygulama ile;</a:t>
            </a:r>
          </a:p>
          <a:p>
            <a:pPr lvl="1" algn="just"/>
            <a:r>
              <a:rPr lang="tr-TR" sz="2000" dirty="0" smtClean="0"/>
              <a:t>Borçlular elektronik ortamda takip edilecek, tahsilat arttırılacaktır.</a:t>
            </a:r>
          </a:p>
          <a:p>
            <a:pPr algn="just"/>
            <a:endParaRPr lang="tr-TR" sz="900" dirty="0" smtClean="0"/>
          </a:p>
          <a:p>
            <a:pPr lvl="1" algn="just"/>
            <a:r>
              <a:rPr lang="tr-TR" sz="2000" dirty="0" smtClean="0"/>
              <a:t>30 mevduat  ve 4 katılım bankası ile protokol imzalanmıştır. </a:t>
            </a:r>
          </a:p>
          <a:p>
            <a:pPr algn="just"/>
            <a:endParaRPr lang="tr-TR" sz="900" dirty="0" smtClean="0"/>
          </a:p>
          <a:p>
            <a:pPr lvl="1" algn="just"/>
            <a:r>
              <a:rPr lang="tr-TR" sz="2000" dirty="0" smtClean="0"/>
              <a:t>e-haciz sistemiyle; haciz istek dosyası elektronik ortamda bankalara gönderilmekte ve borçluların hesaplarındaki varlıklara bloke konularak  kurum alacakları tahsil edilmektedir.</a:t>
            </a:r>
          </a:p>
          <a:p>
            <a:pPr algn="just"/>
            <a:endParaRPr lang="tr-TR" sz="800" dirty="0" smtClean="0"/>
          </a:p>
          <a:p>
            <a:pPr algn="just"/>
            <a:endParaRPr lang="tr-TR" sz="800" dirty="0" smtClean="0"/>
          </a:p>
          <a:p>
            <a:pPr algn="just"/>
            <a:r>
              <a:rPr lang="tr-TR" dirty="0" err="1" smtClean="0"/>
              <a:t>SPGM’nin</a:t>
            </a:r>
            <a:r>
              <a:rPr lang="tr-TR" dirty="0" smtClean="0"/>
              <a:t> onayı </a:t>
            </a:r>
            <a:r>
              <a:rPr lang="tr-TR" dirty="0"/>
              <a:t>beklenmektedir.</a:t>
            </a:r>
          </a:p>
        </p:txBody>
      </p:sp>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18</a:t>
            </a:fld>
            <a:endParaRPr lang="en-US" dirty="0"/>
          </a:p>
        </p:txBody>
      </p:sp>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8" descr="http://t3.gstatic.com/images?q=tbn:ANd9GcQMzY0By_e1Pr9HvS4LiawzL1zCMjLXBqBfPQ6lafr1GlfCaqppfCdB6Tgl"/>
          <p:cNvPicPr>
            <a:picLocks noChangeAspect="1" noChangeArrowheads="1"/>
          </p:cNvPicPr>
          <p:nvPr/>
        </p:nvPicPr>
        <p:blipFill>
          <a:blip r:embed="rId2" cstate="print"/>
          <a:srcRect/>
          <a:stretch>
            <a:fillRect/>
          </a:stretch>
        </p:blipFill>
        <p:spPr bwMode="auto">
          <a:xfrm>
            <a:off x="7702574" y="3501008"/>
            <a:ext cx="1441426" cy="3145333"/>
          </a:xfrm>
          <a:prstGeom prst="rect">
            <a:avLst/>
          </a:prstGeom>
          <a:noFill/>
          <a:ln w="9525">
            <a:noFill/>
            <a:miter lim="800000"/>
            <a:headEnd/>
            <a:tailEnd/>
          </a:ln>
        </p:spPr>
      </p:pic>
      <p:sp>
        <p:nvSpPr>
          <p:cNvPr id="6" name="Slayt Numarası Yer Tutucusu 5"/>
          <p:cNvSpPr>
            <a:spLocks noGrp="1"/>
          </p:cNvSpPr>
          <p:nvPr>
            <p:ph type="sldNum" sz="quarter" idx="12"/>
          </p:nvPr>
        </p:nvSpPr>
        <p:spPr/>
        <p:txBody>
          <a:bodyPr/>
          <a:lstStyle/>
          <a:p>
            <a:pPr>
              <a:defRPr/>
            </a:pPr>
            <a:fld id="{10272AFE-140A-4AC9-8BA1-3592C9464D38}" type="slidenum">
              <a:rPr lang="en-US" smtClean="0">
                <a:solidFill>
                  <a:prstClr val="black">
                    <a:tint val="75000"/>
                  </a:prstClr>
                </a:solidFill>
              </a:rPr>
              <a:pPr>
                <a:defRPr/>
              </a:pPr>
              <a:t>19</a:t>
            </a:fld>
            <a:endParaRPr lang="en-US" dirty="0">
              <a:solidFill>
                <a:prstClr val="black">
                  <a:tint val="75000"/>
                </a:prstClr>
              </a:solidFill>
            </a:endParaRPr>
          </a:p>
        </p:txBody>
      </p:sp>
      <p:sp>
        <p:nvSpPr>
          <p:cNvPr id="7" name="İçerik Yer Tutucusu 2"/>
          <p:cNvSpPr txBox="1">
            <a:spLocks/>
          </p:cNvSpPr>
          <p:nvPr/>
        </p:nvSpPr>
        <p:spPr bwMode="auto">
          <a:xfrm>
            <a:off x="251520" y="1052736"/>
            <a:ext cx="7704980" cy="5534733"/>
          </a:xfrm>
          <a:prstGeom prst="rect">
            <a:avLst/>
          </a:prstGeom>
          <a:noFill/>
          <a:ln w="9525">
            <a:noFill/>
            <a:miter lim="800000"/>
            <a:headEnd/>
            <a:tailEnd/>
          </a:ln>
        </p:spPr>
        <p:txBody>
          <a:bodyPr/>
          <a:lstStyle/>
          <a:p>
            <a:pPr marL="355600" indent="-355600" algn="just" eaLnBrk="0" hangingPunct="0">
              <a:lnSpc>
                <a:spcPct val="125000"/>
              </a:lnSpc>
              <a:spcBef>
                <a:spcPct val="20000"/>
              </a:spcBef>
              <a:buClr>
                <a:srgbClr val="C00000"/>
              </a:buClr>
              <a:buFont typeface="Wingdings" pitchFamily="2" charset="2"/>
              <a:buChar char="v"/>
            </a:pPr>
            <a:r>
              <a:rPr lang="tr-TR" sz="2000" dirty="0">
                <a:latin typeface="Book Antiqua" pitchFamily="18" charset="0"/>
                <a:cs typeface="+mn-cs"/>
              </a:rPr>
              <a:t>Sigortalıya ait sağlık raporları</a:t>
            </a:r>
            <a:r>
              <a:rPr lang="en-US" sz="2000" dirty="0">
                <a:latin typeface="Book Antiqua" pitchFamily="18" charset="0"/>
                <a:cs typeface="+mn-cs"/>
              </a:rPr>
              <a:t> </a:t>
            </a:r>
            <a:r>
              <a:rPr lang="tr-TR" sz="2000" dirty="0">
                <a:latin typeface="Book Antiqua" pitchFamily="18" charset="0"/>
                <a:cs typeface="+mn-cs"/>
              </a:rPr>
              <a:t>hastane tarafından hem işverene hem de </a:t>
            </a:r>
            <a:r>
              <a:rPr lang="tr-TR" sz="2000" dirty="0" err="1">
                <a:latin typeface="Book Antiqua" pitchFamily="18" charset="0"/>
                <a:cs typeface="+mn-cs"/>
              </a:rPr>
              <a:t>SGK’ya</a:t>
            </a:r>
            <a:r>
              <a:rPr lang="tr-TR" sz="2000" dirty="0">
                <a:latin typeface="Book Antiqua" pitchFamily="18" charset="0"/>
                <a:cs typeface="+mn-cs"/>
              </a:rPr>
              <a:t> eş zamanlı olarak elektronik ortamda gönderilmektedir. Bu proje SHS, işverenler ve SGK arasında koordinasyonu sağlamıştır. </a:t>
            </a:r>
            <a:endParaRPr lang="tr-TR" sz="2000" dirty="0" smtClean="0">
              <a:latin typeface="Book Antiqua" pitchFamily="18" charset="0"/>
              <a:cs typeface="+mn-cs"/>
            </a:endParaRPr>
          </a:p>
          <a:p>
            <a:pPr marL="355600" indent="-355600" algn="just" eaLnBrk="0" hangingPunct="0">
              <a:lnSpc>
                <a:spcPct val="125000"/>
              </a:lnSpc>
              <a:spcBef>
                <a:spcPct val="20000"/>
              </a:spcBef>
              <a:buClr>
                <a:srgbClr val="C00000"/>
              </a:buClr>
              <a:buFont typeface="Wingdings" pitchFamily="2" charset="2"/>
              <a:buChar char="v"/>
            </a:pPr>
            <a:endParaRPr lang="tr-TR" sz="800" dirty="0" smtClean="0">
              <a:latin typeface="Book Antiqua" pitchFamily="18" charset="0"/>
              <a:cs typeface="+mn-cs"/>
            </a:endParaRPr>
          </a:p>
          <a:p>
            <a:pPr marL="342900" indent="-342900" algn="just" eaLnBrk="0" hangingPunct="0">
              <a:lnSpc>
                <a:spcPct val="125000"/>
              </a:lnSpc>
              <a:spcBef>
                <a:spcPct val="20000"/>
              </a:spcBef>
              <a:buClr>
                <a:srgbClr val="C00000"/>
              </a:buClr>
              <a:buFont typeface="Wingdings" pitchFamily="2" charset="2"/>
              <a:buChar char="v"/>
            </a:pPr>
            <a:r>
              <a:rPr lang="tr-TR" sz="2000" dirty="0" smtClean="0">
                <a:latin typeface="Book Antiqua" pitchFamily="18" charset="0"/>
              </a:rPr>
              <a:t>Sahte, hatalı ve tamamlanmamış raporların düzenlenmesinin önüne geçilmiştir.</a:t>
            </a:r>
          </a:p>
          <a:p>
            <a:pPr marL="342900" indent="-342900" algn="just" eaLnBrk="0" hangingPunct="0">
              <a:lnSpc>
                <a:spcPct val="125000"/>
              </a:lnSpc>
              <a:spcBef>
                <a:spcPct val="20000"/>
              </a:spcBef>
              <a:buClr>
                <a:srgbClr val="C00000"/>
              </a:buClr>
              <a:buFont typeface="Wingdings" pitchFamily="2" charset="2"/>
              <a:buChar char="v"/>
            </a:pPr>
            <a:endParaRPr lang="tr-TR" sz="800" dirty="0" smtClean="0">
              <a:latin typeface="Book Antiqua" pitchFamily="18" charset="0"/>
            </a:endParaRPr>
          </a:p>
          <a:p>
            <a:pPr marL="342900" lvl="1" indent="-342900" algn="just" eaLnBrk="0" hangingPunct="0">
              <a:lnSpc>
                <a:spcPct val="125000"/>
              </a:lnSpc>
              <a:spcBef>
                <a:spcPct val="20000"/>
              </a:spcBef>
              <a:buClr>
                <a:srgbClr val="C00000"/>
              </a:buClr>
              <a:buFont typeface="Wingdings" pitchFamily="2" charset="2"/>
              <a:buChar char="v"/>
            </a:pPr>
            <a:r>
              <a:rPr lang="tr-TR" sz="2000" dirty="0" smtClean="0">
                <a:latin typeface="Book Antiqua" pitchFamily="18" charset="0"/>
              </a:rPr>
              <a:t>Uygulama; süreci kısaltmış, vatandaş memnuniyetini arttırmış, kağıt israfını engellemiş, bürokrasiyi azaltmış, emek, işgücü ve zamandan gözle görülür bir tasarruf sağlamıştır.</a:t>
            </a:r>
          </a:p>
          <a:p>
            <a:pPr marL="342900" lvl="1" indent="-342900" algn="just" eaLnBrk="0" hangingPunct="0">
              <a:lnSpc>
                <a:spcPct val="125000"/>
              </a:lnSpc>
              <a:spcBef>
                <a:spcPct val="20000"/>
              </a:spcBef>
              <a:buClr>
                <a:srgbClr val="C00000"/>
              </a:buClr>
              <a:buFont typeface="Wingdings" pitchFamily="2" charset="2"/>
              <a:buChar char="v"/>
            </a:pPr>
            <a:endParaRPr lang="tr-TR" sz="800" dirty="0" smtClean="0">
              <a:latin typeface="Book Antiqua" pitchFamily="18" charset="0"/>
            </a:endParaRPr>
          </a:p>
          <a:p>
            <a:pPr marL="342900" lvl="1" indent="-342900" algn="just" eaLnBrk="0" hangingPunct="0">
              <a:lnSpc>
                <a:spcPct val="125000"/>
              </a:lnSpc>
              <a:spcBef>
                <a:spcPct val="20000"/>
              </a:spcBef>
              <a:buClr>
                <a:srgbClr val="C00000"/>
              </a:buClr>
              <a:buFont typeface="Wingdings" pitchFamily="2" charset="2"/>
              <a:buChar char="v"/>
            </a:pPr>
            <a:r>
              <a:rPr lang="tr-TR" sz="2000" dirty="0" smtClean="0">
                <a:latin typeface="Book Antiqua" pitchFamily="18" charset="0"/>
              </a:rPr>
              <a:t>Bu sayede personel tarafından hatalı bilgi girişi ve ödeme yapılması riski de ortadan kaldırılmıştır.</a:t>
            </a:r>
            <a:endParaRPr lang="en-US" sz="2000" dirty="0" smtClean="0">
              <a:latin typeface="Book Antiqua" pitchFamily="18" charset="0"/>
            </a:endParaRPr>
          </a:p>
        </p:txBody>
      </p:sp>
      <p:sp>
        <p:nvSpPr>
          <p:cNvPr id="24581" name="1 Başlık"/>
          <p:cNvSpPr>
            <a:spLocks noGrp="1"/>
          </p:cNvSpPr>
          <p:nvPr>
            <p:ph type="title"/>
          </p:nvPr>
        </p:nvSpPr>
        <p:spPr>
          <a:xfrm>
            <a:off x="611560" y="0"/>
            <a:ext cx="7380287" cy="706438"/>
          </a:xfrm>
        </p:spPr>
        <p:txBody>
          <a:bodyPr>
            <a:noAutofit/>
          </a:bodyPr>
          <a:lstStyle/>
          <a:p>
            <a:pPr>
              <a:lnSpc>
                <a:spcPct val="125000"/>
              </a:lnSpc>
              <a:spcBef>
                <a:spcPct val="20000"/>
              </a:spcBef>
            </a:pPr>
            <a:r>
              <a:rPr lang="tr-TR" sz="2400" dirty="0" smtClean="0">
                <a:solidFill>
                  <a:srgbClr val="C00000"/>
                </a:solidFill>
              </a:rPr>
              <a:t>GEÇİCİ İŞGÖREMEZLİK </a:t>
            </a:r>
            <a:r>
              <a:rPr lang="tr-TR" sz="2400" dirty="0" smtClean="0">
                <a:solidFill>
                  <a:srgbClr val="C00000"/>
                </a:solidFill>
              </a:rPr>
              <a:t/>
            </a:r>
            <a:br>
              <a:rPr lang="tr-TR" sz="2400" dirty="0" smtClean="0">
                <a:solidFill>
                  <a:srgbClr val="C00000"/>
                </a:solidFill>
              </a:rPr>
            </a:br>
            <a:r>
              <a:rPr lang="tr-TR" sz="2400" dirty="0" smtClean="0">
                <a:solidFill>
                  <a:srgbClr val="C00000"/>
                </a:solidFill>
              </a:rPr>
              <a:t>(</a:t>
            </a:r>
            <a:r>
              <a:rPr lang="tr-TR" sz="2400" dirty="0" smtClean="0">
                <a:solidFill>
                  <a:srgbClr val="C00000"/>
                </a:solidFill>
              </a:rPr>
              <a:t>E-ÖDENEK) PROGRAMI</a:t>
            </a:r>
            <a:endParaRPr lang="tr-TR" sz="2400" dirty="0">
              <a:solidFill>
                <a:srgbClr val="C00000"/>
              </a:solidFill>
            </a:endParaRPr>
          </a:p>
        </p:txBody>
      </p:sp>
      <p:pic>
        <p:nvPicPr>
          <p:cNvPr id="8" name="7 Resim" descr="image.png"/>
          <p:cNvPicPr>
            <a:picLocks noChangeAspect="1"/>
          </p:cNvPicPr>
          <p:nvPr/>
        </p:nvPicPr>
        <p:blipFill>
          <a:blip r:embed="rId3"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2 İçerik Yer Tutucusu"/>
          <p:cNvSpPr>
            <a:spLocks noGrp="1"/>
          </p:cNvSpPr>
          <p:nvPr>
            <p:ph idx="1"/>
          </p:nvPr>
        </p:nvSpPr>
        <p:spPr>
          <a:xfrm>
            <a:off x="355600" y="908050"/>
            <a:ext cx="8393113" cy="5689600"/>
          </a:xfrm>
        </p:spPr>
        <p:txBody>
          <a:bodyPr/>
          <a:lstStyle/>
          <a:p>
            <a:pPr algn="just"/>
            <a:r>
              <a:rPr lang="tr-TR" smtClean="0"/>
              <a:t>Bir toplumun huzuru, güvenliği ve refahı; sahip olunan devletin sosyal politikalarının eseridir. </a:t>
            </a:r>
          </a:p>
          <a:p>
            <a:pPr algn="just"/>
            <a:endParaRPr lang="tr-TR" sz="800" smtClean="0"/>
          </a:p>
          <a:p>
            <a:pPr algn="just"/>
            <a:r>
              <a:rPr lang="tr-TR" smtClean="0"/>
              <a:t>Devlet, vatandaşı için vardır ve onun mutlu olması düşüncesiyle çalışır. Vatandaş, mutlu ve sağlıklı bir yaşam sürdüğü müddetçe devletine güven duyacak; devlet de güven verdikçe halk ülkesine sahip çıkacaktır. </a:t>
            </a:r>
          </a:p>
          <a:p>
            <a:pPr algn="just"/>
            <a:endParaRPr lang="tr-TR" sz="800" smtClean="0"/>
          </a:p>
          <a:p>
            <a:pPr algn="just"/>
            <a:r>
              <a:rPr lang="tr-TR" smtClean="0"/>
              <a:t>Bu sosyolojik yapı ve toplumsal döngü, tarih boyunca hep böyle olagelmiştir. Nitekim bilgelik kültürümüzde “İnsanı yaşat ki devlet yaşasın.” Sözü bize bu gerçeği haykırmaktadır.</a:t>
            </a:r>
          </a:p>
          <a:p>
            <a:pPr algn="just"/>
            <a:endParaRPr lang="tr-TR" sz="800" smtClean="0"/>
          </a:p>
          <a:p>
            <a:pPr algn="just"/>
            <a:r>
              <a:rPr lang="tr-TR" smtClean="0"/>
              <a:t>Üç kıta yedi denize hükmeden ve gittiği her karış toprağa adalet, hoşgörü ve insanlık götüren ecdadımız, sağlıklı bir toplum inşa etmek düşüncesiyle büyük işler başarmıştır. </a:t>
            </a:r>
          </a:p>
          <a:p>
            <a:pPr algn="just"/>
            <a:endParaRPr lang="tr-TR" sz="800" smtClean="0"/>
          </a:p>
          <a:p>
            <a:pPr algn="just"/>
            <a:r>
              <a:rPr lang="tr-TR" smtClean="0"/>
              <a:t>Kuru bir cihangirlik davası gütmeyen Türk milleti “devlet-i ali” adıyla bir imparatorluk kurmuştur. Hanları, hamamları, çeşmeleri, köprüleri ve tüm dinlere, inançlara hoşgörü göstererek ibadet yerleriyle sosyal devlet modelini en güzel şekliyle ortaya koymuştur. </a:t>
            </a:r>
          </a:p>
          <a:p>
            <a:pPr algn="just"/>
            <a:endParaRPr lang="tr-TR" smtClean="0"/>
          </a:p>
          <a:p>
            <a:pPr algn="just"/>
            <a:endParaRPr lang="tr-TR" smtClean="0"/>
          </a:p>
        </p:txBody>
      </p:sp>
      <p:sp>
        <p:nvSpPr>
          <p:cNvPr id="4" name="3 Veri Yer Tutucusu"/>
          <p:cNvSpPr>
            <a:spLocks noGrp="1"/>
          </p:cNvSpPr>
          <p:nvPr>
            <p:ph type="dt" sz="quarter" idx="10"/>
          </p:nvPr>
        </p:nvSpPr>
        <p:spPr/>
        <p:txBody>
          <a:bodyPr/>
          <a:lstStyle/>
          <a:p>
            <a:fld id="{E2B640AF-660A-4300-BB66-972EFA488839}" type="datetime1">
              <a:rPr lang="tr-TR"/>
              <a:pPr/>
              <a:t>17.11.2013</a:t>
            </a:fld>
            <a:endParaRPr lang="en-US" dirty="0"/>
          </a:p>
        </p:txBody>
      </p:sp>
      <p:sp>
        <p:nvSpPr>
          <p:cNvPr id="5" name="4 Slayt Numarası Yer Tutucusu"/>
          <p:cNvSpPr>
            <a:spLocks noGrp="1"/>
          </p:cNvSpPr>
          <p:nvPr>
            <p:ph type="sldNum" sz="quarter" idx="12"/>
          </p:nvPr>
        </p:nvSpPr>
        <p:spPr/>
        <p:txBody>
          <a:bodyPr/>
          <a:lstStyle/>
          <a:p>
            <a:fld id="{4669B7B1-0622-4C24-9C62-0611C5F0A23E}" type="slidenum">
              <a:rPr lang="en-US"/>
              <a:pPr/>
              <a:t>2</a:t>
            </a:fld>
            <a:endParaRPr lang="en-US"/>
          </a:p>
        </p:txBody>
      </p:sp>
      <p:sp>
        <p:nvSpPr>
          <p:cNvPr id="6" name="5 Altbilgi Yer Tutucusu"/>
          <p:cNvSpPr>
            <a:spLocks noGrp="1"/>
          </p:cNvSpPr>
          <p:nvPr>
            <p:ph type="ftr" sz="quarter" idx="11"/>
          </p:nvPr>
        </p:nvSpPr>
        <p:spPr/>
        <p:txBody>
          <a:bodyPr/>
          <a:lstStyle/>
          <a:p>
            <a:r>
              <a:rPr lang="tr-TR"/>
              <a:t>Sosyal Güvenlik Kurumu</a:t>
            </a:r>
            <a:endParaRPr lang="en-US"/>
          </a:p>
        </p:txBody>
      </p:sp>
      <p:pic>
        <p:nvPicPr>
          <p:cNvPr id="7" name="6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0"/>
            <a:ext cx="8229600" cy="857250"/>
          </a:xfrm>
        </p:spPr>
        <p:txBody>
          <a:bodyPr>
            <a:normAutofit fontScale="90000"/>
          </a:bodyPr>
          <a:lstStyle/>
          <a:p>
            <a:r>
              <a:rPr lang="tr-TR" dirty="0" smtClean="0">
                <a:solidFill>
                  <a:srgbClr val="C00000"/>
                </a:solidFill>
              </a:rPr>
              <a:t>YURTDIŞI ÖDEME İŞLEMLERİ</a:t>
            </a:r>
            <a:br>
              <a:rPr lang="tr-TR" dirty="0" smtClean="0">
                <a:solidFill>
                  <a:srgbClr val="C00000"/>
                </a:solidFill>
              </a:rPr>
            </a:br>
            <a:r>
              <a:rPr lang="tr-TR" dirty="0" smtClean="0">
                <a:solidFill>
                  <a:srgbClr val="C00000"/>
                </a:solidFill>
              </a:rPr>
              <a:t>(YÖDEM)</a:t>
            </a:r>
            <a:endParaRPr lang="tr-TR" dirty="0">
              <a:solidFill>
                <a:srgbClr val="C00000"/>
              </a:solidFill>
            </a:endParaRPr>
          </a:p>
        </p:txBody>
      </p:sp>
      <p:sp>
        <p:nvSpPr>
          <p:cNvPr id="3" name="İçerik Yer Tutucusu 2"/>
          <p:cNvSpPr>
            <a:spLocks noGrp="1"/>
          </p:cNvSpPr>
          <p:nvPr>
            <p:ph idx="1"/>
          </p:nvPr>
        </p:nvSpPr>
        <p:spPr/>
        <p:txBody>
          <a:bodyPr/>
          <a:lstStyle/>
          <a:p>
            <a:pPr algn="just"/>
            <a:r>
              <a:rPr lang="tr-TR" sz="2200" dirty="0"/>
              <a:t>Türkiye’de ikamet eden ve yabancı ülkelerden emekli </a:t>
            </a:r>
            <a:r>
              <a:rPr lang="tr-TR" sz="2200" dirty="0" smtClean="0"/>
              <a:t>maaşı alanların ödeme işlemleri  ülkelerle (</a:t>
            </a:r>
            <a:r>
              <a:rPr lang="tr-TR" sz="2200" i="1" dirty="0" smtClean="0"/>
              <a:t>şu an Bulgaristan, Almanya</a:t>
            </a:r>
            <a:r>
              <a:rPr lang="tr-TR" sz="2200" dirty="0" smtClean="0"/>
              <a:t>) veri transferi ile tamamen </a:t>
            </a:r>
            <a:r>
              <a:rPr lang="tr-TR" sz="2200" dirty="0"/>
              <a:t>elektronik ortama </a:t>
            </a:r>
            <a:r>
              <a:rPr lang="tr-TR" sz="2200" dirty="0" smtClean="0"/>
              <a:t>taşınmıştır.</a:t>
            </a:r>
          </a:p>
          <a:p>
            <a:pPr algn="just"/>
            <a:endParaRPr lang="tr-TR" sz="2200" dirty="0" smtClean="0"/>
          </a:p>
          <a:p>
            <a:pPr marL="342900" lvl="1" indent="-342900" algn="just">
              <a:buClr>
                <a:srgbClr val="C00000"/>
              </a:buClr>
              <a:buFont typeface="Wingdings" pitchFamily="2" charset="2"/>
              <a:buChar char="v"/>
            </a:pPr>
            <a:r>
              <a:rPr lang="tr-TR" sz="2200" dirty="0" smtClean="0"/>
              <a:t>Uygulamayla, manuel işlemlerden kaynaklanan hatalar yok edilmiş işlem süreçleri kısaltılmış, emek, işgücü ve zamandan tasarruf sağlamış, hizmet kalitesi arttırılmıştır.</a:t>
            </a:r>
          </a:p>
          <a:p>
            <a:pPr algn="just"/>
            <a:endParaRPr lang="tr-TR" sz="2200" dirty="0" smtClean="0"/>
          </a:p>
          <a:p>
            <a:pPr algn="just"/>
            <a:endParaRPr lang="tr-TR" sz="2200" dirty="0"/>
          </a:p>
          <a:p>
            <a:pPr algn="just"/>
            <a:endParaRPr lang="tr-TR" sz="2200" dirty="0" smtClean="0"/>
          </a:p>
          <a:p>
            <a:pPr algn="just"/>
            <a:endParaRPr lang="tr-TR" sz="2200" dirty="0"/>
          </a:p>
        </p:txBody>
      </p:sp>
      <p:sp>
        <p:nvSpPr>
          <p:cNvPr id="6" name="Slayt Numarası Yer Tutucusu 5"/>
          <p:cNvSpPr>
            <a:spLocks noGrp="1"/>
          </p:cNvSpPr>
          <p:nvPr>
            <p:ph type="sldNum" sz="quarter" idx="12"/>
          </p:nvPr>
        </p:nvSpPr>
        <p:spPr/>
        <p:txBody>
          <a:bodyPr/>
          <a:lstStyle/>
          <a:p>
            <a:pPr>
              <a:defRPr/>
            </a:pPr>
            <a:fld id="{EDB5FF7A-D267-47DD-83DB-8091B57C481E}" type="slidenum">
              <a:rPr lang="en-US" smtClean="0"/>
              <a:pPr>
                <a:defRPr/>
              </a:pPr>
              <a:t>20</a:t>
            </a:fld>
            <a:endParaRPr lang="en-US" dirty="0"/>
          </a:p>
        </p:txBody>
      </p:sp>
      <p:pic>
        <p:nvPicPr>
          <p:cNvPr id="7" name="Picture 3"/>
          <p:cNvPicPr>
            <a:picLocks noChangeAspect="1" noChangeArrowheads="1"/>
          </p:cNvPicPr>
          <p:nvPr/>
        </p:nvPicPr>
        <p:blipFill>
          <a:blip r:embed="rId2" cstate="print"/>
          <a:srcRect/>
          <a:stretch>
            <a:fillRect/>
          </a:stretch>
        </p:blipFill>
        <p:spPr bwMode="auto">
          <a:xfrm>
            <a:off x="3563888" y="4509120"/>
            <a:ext cx="2584053" cy="1936607"/>
          </a:xfrm>
          <a:prstGeom prst="rect">
            <a:avLst/>
          </a:prstGeom>
          <a:noFill/>
          <a:ln w="9525">
            <a:noFill/>
            <a:miter lim="800000"/>
            <a:headEnd/>
            <a:tailEnd/>
          </a:ln>
        </p:spPr>
      </p:pic>
      <p:pic>
        <p:nvPicPr>
          <p:cNvPr id="8" name="7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56419180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188640"/>
            <a:ext cx="7452320" cy="706419"/>
          </a:xfrm>
        </p:spPr>
        <p:txBody>
          <a:bodyPr>
            <a:normAutofit/>
          </a:bodyPr>
          <a:lstStyle/>
          <a:p>
            <a:r>
              <a:rPr lang="tr-TR" sz="2800" dirty="0" smtClean="0">
                <a:solidFill>
                  <a:srgbClr val="C00000"/>
                </a:solidFill>
                <a:effectLst/>
                <a:cs typeface="Times New Roman" pitchFamily="18" charset="0"/>
              </a:rPr>
              <a:t>HİTAP PROJESİ </a:t>
            </a:r>
            <a:endParaRPr lang="tr-TR" sz="2800" dirty="0">
              <a:solidFill>
                <a:srgbClr val="C00000"/>
              </a:solidFill>
              <a:effectLst/>
              <a:cs typeface="Times New Roman" pitchFamily="18" charset="0"/>
            </a:endParaRPr>
          </a:p>
        </p:txBody>
      </p:sp>
      <p:sp>
        <p:nvSpPr>
          <p:cNvPr id="5" name="Dikdörtgen 4"/>
          <p:cNvSpPr/>
          <p:nvPr/>
        </p:nvSpPr>
        <p:spPr>
          <a:xfrm>
            <a:off x="683568" y="995238"/>
            <a:ext cx="8064896" cy="4401205"/>
          </a:xfrm>
          <a:prstGeom prst="rect">
            <a:avLst/>
          </a:prstGeom>
        </p:spPr>
        <p:txBody>
          <a:bodyPr wrap="square">
            <a:spAutoFit/>
          </a:bodyPr>
          <a:lstStyle/>
          <a:p>
            <a:pPr marL="355600" lvl="0" indent="-355600" algn="just">
              <a:buClr>
                <a:srgbClr val="C00000"/>
              </a:buClr>
              <a:buFont typeface="Wingdings" pitchFamily="2" charset="2"/>
              <a:buChar char="v"/>
            </a:pPr>
            <a:r>
              <a:rPr lang="tr-TR" sz="2000" dirty="0" smtClean="0">
                <a:latin typeface="Book Antiqua" pitchFamily="18" charset="0"/>
                <a:cs typeface="Times New Roman" pitchFamily="18" charset="0"/>
              </a:rPr>
              <a:t>Bu uygulama ile; tüm Devlet memurlarına ait bilgilerin elektronik ortamda diğer Kurumlar tarafından girilmesi ve girilen güncel bilgiler üzerinden </a:t>
            </a:r>
            <a:r>
              <a:rPr lang="tr-TR" sz="2000" dirty="0">
                <a:latin typeface="Book Antiqua" pitchFamily="18" charset="0"/>
                <a:cs typeface="Times New Roman" pitchFamily="18" charset="0"/>
              </a:rPr>
              <a:t>SGK tarafından işlem </a:t>
            </a:r>
            <a:r>
              <a:rPr lang="tr-TR" sz="2000" dirty="0" smtClean="0">
                <a:latin typeface="Book Antiqua" pitchFamily="18" charset="0"/>
                <a:cs typeface="Times New Roman" pitchFamily="18" charset="0"/>
              </a:rPr>
              <a:t>yapılması sağlanacaktır. %90 oranında veri girişi tamamlanmıştır. Yıl sonuna doğru (diğer kurumların performansına göre) %100’ü tamamlanacaktır.</a:t>
            </a:r>
          </a:p>
          <a:p>
            <a:pPr marL="355600" lvl="0" indent="-355600" algn="just">
              <a:buClr>
                <a:srgbClr val="C00000"/>
              </a:buClr>
              <a:buFont typeface="Wingdings" pitchFamily="2" charset="2"/>
              <a:buChar char="v"/>
            </a:pPr>
            <a:endParaRPr lang="tr-TR" sz="2000" dirty="0" smtClean="0">
              <a:latin typeface="Book Antiqua" pitchFamily="18" charset="0"/>
              <a:cs typeface="Times New Roman" pitchFamily="18" charset="0"/>
            </a:endParaRPr>
          </a:p>
          <a:p>
            <a:pPr marL="355600" lvl="0" indent="-355600" algn="just">
              <a:buClr>
                <a:srgbClr val="C00000"/>
              </a:buClr>
              <a:buFont typeface="Wingdings" pitchFamily="2" charset="2"/>
              <a:buChar char="v"/>
            </a:pPr>
            <a:r>
              <a:rPr lang="tr-TR" sz="2000" dirty="0" smtClean="0">
                <a:latin typeface="Book Antiqua" pitchFamily="18" charset="0"/>
                <a:cs typeface="Times New Roman" pitchFamily="18" charset="0"/>
              </a:rPr>
              <a:t>Böylelikle;</a:t>
            </a:r>
          </a:p>
          <a:p>
            <a:pPr marL="457200" lvl="0" indent="-457200" algn="just">
              <a:buClr>
                <a:srgbClr val="FF0000"/>
              </a:buClr>
            </a:pPr>
            <a:endParaRPr lang="tr-TR" sz="2000" dirty="0" smtClean="0">
              <a:latin typeface="Book Antiqua" pitchFamily="18" charset="0"/>
              <a:cs typeface="Times New Roman" pitchFamily="18" charset="0"/>
            </a:endParaRPr>
          </a:p>
          <a:p>
            <a:pPr marL="914400" lvl="1" indent="-457200" algn="just">
              <a:buClr>
                <a:schemeClr val="accent6">
                  <a:lumMod val="75000"/>
                </a:schemeClr>
              </a:buClr>
              <a:buFont typeface="Wingdings" pitchFamily="2" charset="2"/>
              <a:buChar char="§"/>
            </a:pPr>
            <a:r>
              <a:rPr lang="tr-TR" sz="2000" dirty="0" smtClean="0">
                <a:latin typeface="Book Antiqua" pitchFamily="18" charset="0"/>
                <a:cs typeface="Times New Roman" pitchFamily="18" charset="0"/>
              </a:rPr>
              <a:t>4/c Emeklilik işlemleri hızlanacak,</a:t>
            </a:r>
          </a:p>
          <a:p>
            <a:pPr lvl="0" algn="just">
              <a:buClr>
                <a:schemeClr val="accent6">
                  <a:lumMod val="75000"/>
                </a:schemeClr>
              </a:buClr>
              <a:buFont typeface="Wingdings" pitchFamily="2" charset="2"/>
              <a:buChar char="§"/>
            </a:pPr>
            <a:endParaRPr lang="tr-TR" sz="2000" dirty="0" smtClean="0">
              <a:latin typeface="Book Antiqua" pitchFamily="18" charset="0"/>
              <a:cs typeface="Times New Roman" pitchFamily="18" charset="0"/>
            </a:endParaRPr>
          </a:p>
          <a:p>
            <a:pPr marL="914400" lvl="1" indent="-457200" algn="just">
              <a:buClr>
                <a:schemeClr val="accent6">
                  <a:lumMod val="75000"/>
                </a:schemeClr>
              </a:buClr>
              <a:buFont typeface="Wingdings" pitchFamily="2" charset="2"/>
              <a:buChar char="§"/>
            </a:pPr>
            <a:r>
              <a:rPr lang="tr-TR" sz="2000" dirty="0" smtClean="0">
                <a:latin typeface="Book Antiqua" pitchFamily="18" charset="0"/>
                <a:cs typeface="Times New Roman" pitchFamily="18" charset="0"/>
              </a:rPr>
              <a:t>4/c Sigortalıların </a:t>
            </a:r>
            <a:r>
              <a:rPr lang="tr-TR" sz="2000" dirty="0">
                <a:latin typeface="Book Antiqua" pitchFamily="18" charset="0"/>
                <a:cs typeface="Times New Roman" pitchFamily="18" charset="0"/>
              </a:rPr>
              <a:t>hizmet ve emeklilik bilgilerine sistem üzerinden </a:t>
            </a:r>
            <a:r>
              <a:rPr lang="tr-TR" sz="2000" dirty="0" smtClean="0">
                <a:latin typeface="Book Antiqua" pitchFamily="18" charset="0"/>
                <a:cs typeface="Times New Roman" pitchFamily="18" charset="0"/>
              </a:rPr>
              <a:t>erişilecek,</a:t>
            </a:r>
          </a:p>
          <a:p>
            <a:pPr algn="just">
              <a:buClr>
                <a:srgbClr val="FF0000"/>
              </a:buClr>
            </a:pPr>
            <a:endParaRPr lang="tr-TR" sz="2000" dirty="0">
              <a:latin typeface="Book Antiqua" pitchFamily="18" charset="0"/>
              <a:cs typeface="Times New Roman" pitchFamily="18" charset="0"/>
            </a:endParaRPr>
          </a:p>
          <a:p>
            <a:pPr lvl="0" algn="just">
              <a:buClr>
                <a:srgbClr val="FF0000"/>
              </a:buClr>
            </a:pPr>
            <a:endParaRPr lang="tr-TR" sz="2000" dirty="0" smtClean="0">
              <a:latin typeface="Book Antiqua" pitchFamily="18" charset="0"/>
              <a:cs typeface="Times New Roman" pitchFamily="18" charset="0"/>
            </a:endParaRPr>
          </a:p>
        </p:txBody>
      </p:sp>
      <p:sp>
        <p:nvSpPr>
          <p:cNvPr id="6" name="Veri Yer Tutucusu 3"/>
          <p:cNvSpPr>
            <a:spLocks noGrp="1"/>
          </p:cNvSpPr>
          <p:nvPr>
            <p:ph type="dt" sz="half" idx="10"/>
          </p:nvPr>
        </p:nvSpPr>
        <p:spPr>
          <a:xfrm>
            <a:off x="457200" y="6564313"/>
            <a:ext cx="2133600" cy="365125"/>
          </a:xfrm>
        </p:spPr>
        <p:txBody>
          <a:bodyPr/>
          <a:lstStyle/>
          <a:p>
            <a:pPr>
              <a:defRPr/>
            </a:pPr>
            <a:fld id="{78839CA0-6F4B-4EE7-AF36-AA5FC4C2A1F1}" type="datetime1">
              <a:rPr lang="tr-TR" smtClean="0"/>
              <a:pPr>
                <a:defRPr/>
              </a:pPr>
              <a:t>17.11.2013</a:t>
            </a:fld>
            <a:endParaRPr lang="en-US" dirty="0"/>
          </a:p>
        </p:txBody>
      </p:sp>
      <p:sp>
        <p:nvSpPr>
          <p:cNvPr id="7" name="Slayt Numarası Yer Tutucusu 5"/>
          <p:cNvSpPr>
            <a:spLocks noGrp="1"/>
          </p:cNvSpPr>
          <p:nvPr>
            <p:ph type="sldNum" sz="quarter" idx="12"/>
          </p:nvPr>
        </p:nvSpPr>
        <p:spPr>
          <a:xfrm>
            <a:off x="6553200" y="6564313"/>
            <a:ext cx="2133600" cy="365125"/>
          </a:xfrm>
        </p:spPr>
        <p:txBody>
          <a:bodyPr/>
          <a:lstStyle/>
          <a:p>
            <a:pPr>
              <a:defRPr/>
            </a:pPr>
            <a:fld id="{A4B5DA92-AB62-4373-B506-AAFEF5424135}" type="slidenum">
              <a:rPr lang="tr-TR" smtClean="0"/>
              <a:pPr>
                <a:defRPr/>
              </a:pPr>
              <a:t>21</a:t>
            </a:fld>
            <a:endParaRPr lang="tr-TR" dirty="0"/>
          </a:p>
        </p:txBody>
      </p:sp>
      <p:sp>
        <p:nvSpPr>
          <p:cNvPr id="8" name="Altbilgi Yer Tutucusu 2"/>
          <p:cNvSpPr>
            <a:spLocks noGrp="1"/>
          </p:cNvSpPr>
          <p:nvPr>
            <p:ph type="ftr" sz="quarter" idx="11"/>
          </p:nvPr>
        </p:nvSpPr>
        <p:spPr>
          <a:xfrm>
            <a:off x="3124200" y="6564313"/>
            <a:ext cx="2895600" cy="365125"/>
          </a:xfrm>
        </p:spPr>
        <p:txBody>
          <a:bodyPr/>
          <a:lstStyle/>
          <a:p>
            <a:pPr>
              <a:defRPr/>
            </a:pPr>
            <a:r>
              <a:rPr lang="tr-TR" dirty="0" smtClean="0"/>
              <a:t>Sosyal Güvenlik Kurumu</a:t>
            </a:r>
            <a:endParaRPr lang="en-US" dirty="0"/>
          </a:p>
        </p:txBody>
      </p:sp>
      <p:pic>
        <p:nvPicPr>
          <p:cNvPr id="9" name="8 Resim" descr="image.png"/>
          <p:cNvPicPr>
            <a:picLocks noChangeAspect="1"/>
          </p:cNvPicPr>
          <p:nvPr/>
        </p:nvPicPr>
        <p:blipFill>
          <a:blip r:embed="rId2"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44414731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Resim" descr="image.png"/>
          <p:cNvPicPr>
            <a:picLocks noChangeAspect="1"/>
          </p:cNvPicPr>
          <p:nvPr/>
        </p:nvPicPr>
        <p:blipFill>
          <a:blip r:embed="rId2" cstate="print"/>
          <a:stretch>
            <a:fillRect/>
          </a:stretch>
        </p:blipFill>
        <p:spPr>
          <a:xfrm>
            <a:off x="6876256" y="116632"/>
            <a:ext cx="2195736" cy="575027"/>
          </a:xfrm>
          <a:prstGeom prst="rect">
            <a:avLst/>
          </a:prstGeom>
        </p:spPr>
      </p:pic>
      <p:sp>
        <p:nvSpPr>
          <p:cNvPr id="4" name="Veri Yer Tutucusu 3"/>
          <p:cNvSpPr>
            <a:spLocks noGrp="1"/>
          </p:cNvSpPr>
          <p:nvPr>
            <p:ph type="dt" sz="quarter" idx="10"/>
          </p:nvPr>
        </p:nvSpPr>
        <p:spPr/>
        <p:txBody>
          <a:bodyPr/>
          <a:lstStyle/>
          <a:p>
            <a:pPr>
              <a:defRPr/>
            </a:pPr>
            <a:fld id="{FA49BBFF-5EDD-450C-B3BA-A0B294B0B468}" type="datetime1">
              <a:rPr lang="tr-TR"/>
              <a:pPr>
                <a:defRPr/>
              </a:pPr>
              <a:t>17.11.2013</a:t>
            </a:fld>
            <a:endParaRPr lang="en-US" dirty="0"/>
          </a:p>
        </p:txBody>
      </p:sp>
      <p:sp>
        <p:nvSpPr>
          <p:cNvPr id="5" name="Slayt Numarası Yer Tutucusu 4"/>
          <p:cNvSpPr>
            <a:spLocks noGrp="1"/>
          </p:cNvSpPr>
          <p:nvPr>
            <p:ph type="sldNum" sz="quarter" idx="12"/>
          </p:nvPr>
        </p:nvSpPr>
        <p:spPr/>
        <p:txBody>
          <a:bodyPr/>
          <a:lstStyle/>
          <a:p>
            <a:pPr>
              <a:defRPr/>
            </a:pPr>
            <a:fld id="{AC317474-82A8-41D8-AD75-8773A415822E}" type="slidenum">
              <a:rPr lang="en-US" smtClean="0"/>
              <a:pPr>
                <a:defRPr/>
              </a:pPr>
              <a:t>22</a:t>
            </a:fld>
            <a:endParaRPr lang="en-US" dirty="0"/>
          </a:p>
        </p:txBody>
      </p:sp>
      <p:sp>
        <p:nvSpPr>
          <p:cNvPr id="9222" name="9 Dikdörtgen"/>
          <p:cNvSpPr>
            <a:spLocks noChangeArrowheads="1"/>
          </p:cNvSpPr>
          <p:nvPr/>
        </p:nvSpPr>
        <p:spPr bwMode="auto">
          <a:xfrm>
            <a:off x="395536" y="836712"/>
            <a:ext cx="8568952" cy="3597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58775" indent="-358775" algn="just">
              <a:spcBef>
                <a:spcPct val="20000"/>
              </a:spcBef>
              <a:buClr>
                <a:srgbClr val="C00000"/>
              </a:buClr>
              <a:buSzPct val="100000"/>
              <a:buFont typeface="Wingdings" pitchFamily="2" charset="2"/>
              <a:buChar char="v"/>
            </a:pPr>
            <a:r>
              <a:rPr lang="tr-TR" sz="2000" dirty="0" smtClean="0">
                <a:latin typeface="Book Antiqua" pitchFamily="18" charset="0"/>
                <a:ea typeface="+mj-ea"/>
                <a:cs typeface="+mj-cs"/>
              </a:rPr>
              <a:t>Denetim elemanlarının ÇSGB, SGK ve İŞKUR bilgi sistemlerine tek bir uygulama üzerinden erişimi sağlanmıştır.</a:t>
            </a:r>
          </a:p>
          <a:p>
            <a:pPr marL="358775" indent="-358775" algn="just">
              <a:spcBef>
                <a:spcPct val="20000"/>
              </a:spcBef>
              <a:buClr>
                <a:srgbClr val="C00000"/>
              </a:buClr>
              <a:buSzPct val="100000"/>
              <a:buFont typeface="Wingdings" pitchFamily="2" charset="2"/>
              <a:buChar char="v"/>
            </a:pPr>
            <a:endParaRPr lang="tr-TR" sz="700" dirty="0" smtClean="0">
              <a:latin typeface="Book Antiqua" pitchFamily="18" charset="0"/>
              <a:ea typeface="+mj-ea"/>
              <a:cs typeface="+mj-cs"/>
            </a:endParaRPr>
          </a:p>
          <a:p>
            <a:pPr marL="358775" indent="-358775" algn="just">
              <a:spcBef>
                <a:spcPct val="20000"/>
              </a:spcBef>
              <a:buClr>
                <a:srgbClr val="C00000"/>
              </a:buClr>
              <a:buSzPct val="100000"/>
              <a:buFont typeface="Wingdings" pitchFamily="2" charset="2"/>
              <a:buChar char="v"/>
            </a:pPr>
            <a:r>
              <a:rPr lang="tr-TR" sz="2000" dirty="0" smtClean="0">
                <a:latin typeface="Book Antiqua" pitchFamily="18" charset="0"/>
                <a:ea typeface="+mj-ea"/>
                <a:cs typeface="+mj-cs"/>
              </a:rPr>
              <a:t>Uygulamayla; </a:t>
            </a:r>
            <a:r>
              <a:rPr lang="tr-TR" sz="2000" b="1" dirty="0" smtClean="0">
                <a:latin typeface="Book Antiqua" pitchFamily="18" charset="0"/>
                <a:ea typeface="+mj-ea"/>
                <a:cs typeface="+mj-cs"/>
              </a:rPr>
              <a:t>Kayıt Dışı İstihdamla Mücadele’de etkin bir denetim sistemi </a:t>
            </a:r>
            <a:r>
              <a:rPr lang="tr-TR" sz="2000" dirty="0" smtClean="0">
                <a:latin typeface="Book Antiqua" pitchFamily="18" charset="0"/>
                <a:ea typeface="+mj-ea"/>
                <a:cs typeface="+mj-cs"/>
              </a:rPr>
              <a:t>oluşturulmuştur. </a:t>
            </a:r>
          </a:p>
          <a:p>
            <a:pPr marL="358775" indent="-358775" algn="just">
              <a:spcBef>
                <a:spcPct val="20000"/>
              </a:spcBef>
              <a:buClr>
                <a:srgbClr val="C00000"/>
              </a:buClr>
              <a:buSzPct val="100000"/>
              <a:buFont typeface="Wingdings" pitchFamily="2" charset="2"/>
              <a:buChar char="v"/>
            </a:pPr>
            <a:endParaRPr lang="tr-TR" sz="700" dirty="0" smtClean="0">
              <a:latin typeface="Book Antiqua" pitchFamily="18" charset="0"/>
              <a:ea typeface="+mj-ea"/>
              <a:cs typeface="+mj-cs"/>
            </a:endParaRPr>
          </a:p>
          <a:p>
            <a:pPr marL="363538" indent="-363538" algn="just" fontAlgn="ctr">
              <a:buClr>
                <a:srgbClr val="C00000"/>
              </a:buClr>
            </a:pPr>
            <a:endParaRPr lang="tr-TR" sz="700" dirty="0" smtClean="0">
              <a:latin typeface="Book Antiqua" pitchFamily="18" charset="0"/>
              <a:ea typeface="+mj-ea"/>
              <a:cs typeface="+mj-cs"/>
            </a:endParaRPr>
          </a:p>
          <a:p>
            <a:pPr marL="363538" indent="-363538" algn="just" fontAlgn="ctr">
              <a:buClr>
                <a:srgbClr val="C00000"/>
              </a:buClr>
              <a:buFont typeface="Wingdings" pitchFamily="2" charset="2"/>
              <a:buChar char="v"/>
            </a:pPr>
            <a:r>
              <a:rPr lang="tr-TR" sz="2000" dirty="0" smtClean="0">
                <a:latin typeface="Book Antiqua" pitchFamily="18" charset="0"/>
                <a:ea typeface="+mj-ea"/>
                <a:cs typeface="+mj-cs"/>
              </a:rPr>
              <a:t>Yapılacak protokolle Maliye Bakanlığı ve Bakanlık denetim elemanları tek bir havuzda toplanacak ve yaklaşık 10.000 kişilik denetim birimi oluşturulacaktır.</a:t>
            </a:r>
          </a:p>
          <a:p>
            <a:pPr marL="363538" indent="-363538" algn="just" fontAlgn="ctr">
              <a:buClr>
                <a:srgbClr val="C00000"/>
              </a:buClr>
            </a:pPr>
            <a:r>
              <a:rPr lang="tr-TR" sz="2000" dirty="0" smtClean="0">
                <a:latin typeface="Book Antiqua" pitchFamily="18" charset="0"/>
                <a:ea typeface="+mj-ea"/>
                <a:cs typeface="+mj-cs"/>
              </a:rPr>
              <a:t> </a:t>
            </a:r>
          </a:p>
          <a:p>
            <a:pPr marL="363538" indent="-363538" algn="just" fontAlgn="ctr">
              <a:buClr>
                <a:srgbClr val="C00000"/>
              </a:buClr>
              <a:buFont typeface="Wingdings" pitchFamily="2" charset="2"/>
              <a:buChar char="v"/>
            </a:pPr>
            <a:r>
              <a:rPr lang="tr-TR" sz="2000" dirty="0" smtClean="0">
                <a:latin typeface="Book Antiqua" pitchFamily="18" charset="0"/>
                <a:ea typeface="+mj-ea"/>
                <a:cs typeface="+mj-cs"/>
              </a:rPr>
              <a:t>Bu amaçla KADİMBİS Portalı hazırlanmış, Proje</a:t>
            </a:r>
            <a:r>
              <a:rPr lang="tr-TR" sz="2000" b="1" dirty="0" smtClean="0">
                <a:solidFill>
                  <a:srgbClr val="C00000"/>
                </a:solidFill>
                <a:latin typeface="Book Antiqua" pitchFamily="18" charset="0"/>
                <a:ea typeface="+mj-ea"/>
                <a:cs typeface="+mj-cs"/>
              </a:rPr>
              <a:t> Ekim 2013 </a:t>
            </a:r>
            <a:r>
              <a:rPr lang="tr-TR" sz="2000" dirty="0" smtClean="0">
                <a:latin typeface="Book Antiqua" pitchFamily="18" charset="0"/>
                <a:ea typeface="+mj-ea"/>
                <a:cs typeface="+mj-cs"/>
              </a:rPr>
              <a:t>ayı içerisinde devreye girecektir.</a:t>
            </a:r>
            <a:endParaRPr lang="tr-TR" sz="2000" dirty="0">
              <a:latin typeface="Book Antiqua" pitchFamily="18" charset="0"/>
              <a:ea typeface="+mj-ea"/>
              <a:cs typeface="+mj-cs"/>
            </a:endParaRPr>
          </a:p>
        </p:txBody>
      </p:sp>
      <p:sp>
        <p:nvSpPr>
          <p:cNvPr id="2" name="Dikdörtgen 1"/>
          <p:cNvSpPr/>
          <p:nvPr/>
        </p:nvSpPr>
        <p:spPr>
          <a:xfrm>
            <a:off x="539552" y="-45387"/>
            <a:ext cx="8064896" cy="830997"/>
          </a:xfrm>
          <a:prstGeom prst="rect">
            <a:avLst/>
          </a:prstGeom>
        </p:spPr>
        <p:txBody>
          <a:bodyPr wrap="square">
            <a:spAutoFit/>
          </a:bodyPr>
          <a:lstStyle/>
          <a:p>
            <a:pPr algn="ctr"/>
            <a:r>
              <a:rPr lang="tr-TR" sz="2400" b="1" dirty="0" smtClean="0">
                <a:solidFill>
                  <a:srgbClr val="C00000"/>
                </a:solidFill>
                <a:latin typeface="Book Antiqua" pitchFamily="18" charset="0"/>
                <a:ea typeface="+mj-ea"/>
                <a:cs typeface="+mj-cs"/>
              </a:rPr>
              <a:t>KAYIT DIŞI İSTİHDAMLA </a:t>
            </a:r>
            <a:endParaRPr lang="tr-TR" sz="2400" b="1" dirty="0" smtClean="0">
              <a:solidFill>
                <a:srgbClr val="C00000"/>
              </a:solidFill>
              <a:latin typeface="Book Antiqua" pitchFamily="18" charset="0"/>
              <a:ea typeface="+mj-ea"/>
              <a:cs typeface="+mj-cs"/>
            </a:endParaRPr>
          </a:p>
          <a:p>
            <a:pPr algn="ctr"/>
            <a:r>
              <a:rPr lang="tr-TR" sz="2400" b="1" dirty="0" smtClean="0">
                <a:solidFill>
                  <a:srgbClr val="C00000"/>
                </a:solidFill>
                <a:latin typeface="Book Antiqua" pitchFamily="18" charset="0"/>
                <a:ea typeface="+mj-ea"/>
                <a:cs typeface="+mj-cs"/>
              </a:rPr>
              <a:t>MÜCADELE </a:t>
            </a:r>
            <a:r>
              <a:rPr lang="tr-TR" sz="2400" b="1" dirty="0" smtClean="0">
                <a:solidFill>
                  <a:srgbClr val="C00000"/>
                </a:solidFill>
                <a:latin typeface="Book Antiqua" pitchFamily="18" charset="0"/>
                <a:ea typeface="+mj-ea"/>
                <a:cs typeface="+mj-cs"/>
              </a:rPr>
              <a:t>BİLGİ SİSTEMİ (KADİMBİS)</a:t>
            </a:r>
            <a:endParaRPr lang="tr-TR" sz="2400" b="1" dirty="0">
              <a:solidFill>
                <a:srgbClr val="C00000"/>
              </a:solidFill>
              <a:latin typeface="Book Antiqua" pitchFamily="18" charset="0"/>
              <a:ea typeface="+mj-ea"/>
              <a:cs typeface="+mj-cs"/>
            </a:endParaRPr>
          </a:p>
        </p:txBody>
      </p:sp>
      <p:pic>
        <p:nvPicPr>
          <p:cNvPr id="7" name="Resim 1"/>
          <p:cNvPicPr preferRelativeResize="0">
            <a:picLocks/>
          </p:cNvPicPr>
          <p:nvPr/>
        </p:nvPicPr>
        <p:blipFill>
          <a:blip r:embed="rId3" cstate="print">
            <a:extLst/>
          </a:blip>
          <a:stretch>
            <a:fillRect/>
          </a:stretch>
        </p:blipFill>
        <p:spPr>
          <a:xfrm>
            <a:off x="1691680" y="4547689"/>
            <a:ext cx="5704763" cy="1977655"/>
          </a:xfrm>
          <a:prstGeom prst="rect">
            <a:avLst/>
          </a:prstGeom>
          <a:noFill/>
          <a:ln w="9525">
            <a:solidFill>
              <a:schemeClr val="bg1">
                <a:lumMod val="85000"/>
              </a:schemeClr>
            </a:solidFill>
            <a:miter lim="800000"/>
            <a:headEnd/>
            <a:tailEnd/>
          </a:ln>
          <a:effectLst>
            <a:glow rad="139700">
              <a:schemeClr val="accent1">
                <a:satMod val="175000"/>
                <a:alpha val="40000"/>
              </a:schemeClr>
            </a:glow>
            <a:outerShdw dist="35921" dir="2700000" algn="ctr" rotWithShape="0">
              <a:schemeClr val="bg2"/>
            </a:outerShdw>
          </a:effectLst>
        </p:spPr>
      </p:pic>
    </p:spTree>
    <p:extLst>
      <p:ext uri="{BB962C8B-B14F-4D97-AF65-F5344CB8AC3E}">
        <p14:creationId xmlns:p14="http://schemas.microsoft.com/office/powerpoint/2010/main" xmlns="" val="1074580919"/>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Başlık"/>
          <p:cNvSpPr>
            <a:spLocks noGrp="1"/>
          </p:cNvSpPr>
          <p:nvPr>
            <p:ph type="title"/>
          </p:nvPr>
        </p:nvSpPr>
        <p:spPr>
          <a:xfrm>
            <a:off x="827584" y="0"/>
            <a:ext cx="7380287" cy="706438"/>
          </a:xfrm>
        </p:spPr>
        <p:txBody>
          <a:bodyPr>
            <a:normAutofit/>
          </a:bodyPr>
          <a:lstStyle/>
          <a:p>
            <a:pPr fontAlgn="ctr">
              <a:spcAft>
                <a:spcPts val="600"/>
              </a:spcAft>
            </a:pPr>
            <a:r>
              <a:rPr lang="tr-TR" dirty="0" smtClean="0">
                <a:solidFill>
                  <a:srgbClr val="C00000"/>
                </a:solidFill>
              </a:rPr>
              <a:t>E-KESİNTİ</a:t>
            </a:r>
          </a:p>
        </p:txBody>
      </p:sp>
      <p:sp>
        <p:nvSpPr>
          <p:cNvPr id="2" name="Slide Number Placeholder 1"/>
          <p:cNvSpPr>
            <a:spLocks noGrp="1"/>
          </p:cNvSpPr>
          <p:nvPr>
            <p:ph type="sldNum" sz="quarter" idx="12"/>
          </p:nvPr>
        </p:nvSpPr>
        <p:spPr/>
        <p:txBody>
          <a:bodyPr/>
          <a:lstStyle/>
          <a:p>
            <a:pPr>
              <a:defRPr/>
            </a:pPr>
            <a:fld id="{29B988CC-8FD4-407C-8FA1-55FA021BDAFC}" type="slidenum">
              <a:rPr lang="tr-TR" smtClean="0"/>
              <a:pPr>
                <a:defRPr/>
              </a:pPr>
              <a:t>23</a:t>
            </a:fld>
            <a:endParaRPr lang="tr-TR"/>
          </a:p>
        </p:txBody>
      </p:sp>
      <p:sp>
        <p:nvSpPr>
          <p:cNvPr id="27652" name="8 Dikdörtgen"/>
          <p:cNvSpPr>
            <a:spLocks noChangeArrowheads="1"/>
          </p:cNvSpPr>
          <p:nvPr/>
        </p:nvSpPr>
        <p:spPr bwMode="auto">
          <a:xfrm>
            <a:off x="395536" y="980728"/>
            <a:ext cx="7985125" cy="5247590"/>
          </a:xfrm>
          <a:prstGeom prst="rect">
            <a:avLst/>
          </a:prstGeom>
          <a:noFill/>
          <a:ln w="9525">
            <a:noFill/>
            <a:miter lim="800000"/>
            <a:headEnd/>
            <a:tailEnd/>
          </a:ln>
        </p:spPr>
        <p:txBody>
          <a:bodyPr>
            <a:spAutoFit/>
          </a:bodyPr>
          <a:lstStyle/>
          <a:p>
            <a:pPr algn="ctr" fontAlgn="ctr">
              <a:spcAft>
                <a:spcPts val="600"/>
              </a:spcAft>
            </a:pPr>
            <a:endParaRPr lang="tr-TR" sz="300" b="1" dirty="0">
              <a:solidFill>
                <a:srgbClr val="046CA6"/>
              </a:solidFill>
            </a:endParaRPr>
          </a:p>
          <a:p>
            <a:pPr marL="355600" indent="-355600" algn="just" fontAlgn="ctr">
              <a:spcAft>
                <a:spcPts val="600"/>
              </a:spcAft>
              <a:buClr>
                <a:srgbClr val="C00000"/>
              </a:buClr>
              <a:buFont typeface="Wingdings" pitchFamily="2" charset="2"/>
              <a:buChar char="v"/>
            </a:pPr>
            <a:r>
              <a:rPr lang="tr-TR" sz="2000" dirty="0" smtClean="0">
                <a:latin typeface="Book Antiqua" pitchFamily="18" charset="0"/>
                <a:ea typeface="+mj-ea"/>
                <a:cs typeface="+mj-cs"/>
              </a:rPr>
              <a:t>E-Kesinti programı;  4/b tarım sigortalılarının sattıkları ürün bedellerinden prim borçlarının elektronik ortamda mahsubunu sağlayan uygulamadır.</a:t>
            </a:r>
          </a:p>
          <a:p>
            <a:pPr marL="355600" indent="-355600" algn="just" fontAlgn="ctr">
              <a:spcAft>
                <a:spcPts val="600"/>
              </a:spcAft>
              <a:buClr>
                <a:srgbClr val="C00000"/>
              </a:buClr>
              <a:buFont typeface="Wingdings" pitchFamily="2" charset="2"/>
              <a:buChar char="v"/>
            </a:pPr>
            <a:endParaRPr lang="tr-TR" sz="800" dirty="0" smtClean="0">
              <a:latin typeface="Book Antiqua" pitchFamily="18" charset="0"/>
              <a:ea typeface="+mj-ea"/>
              <a:cs typeface="+mj-cs"/>
            </a:endParaRPr>
          </a:p>
          <a:p>
            <a:pPr marL="355600" indent="-355600" algn="just" fontAlgn="ctr">
              <a:spcAft>
                <a:spcPts val="600"/>
              </a:spcAft>
              <a:buClr>
                <a:srgbClr val="C00000"/>
              </a:buClr>
              <a:buFont typeface="Wingdings" pitchFamily="2" charset="2"/>
              <a:buChar char="v"/>
            </a:pPr>
            <a:r>
              <a:rPr lang="tr-TR" sz="2000" dirty="0" smtClean="0">
                <a:latin typeface="Book Antiqua" pitchFamily="18" charset="0"/>
              </a:rPr>
              <a:t>Uygulama;</a:t>
            </a:r>
          </a:p>
          <a:p>
            <a:pPr marL="628650" lvl="1" indent="-171450" algn="just">
              <a:buClr>
                <a:schemeClr val="accent6">
                  <a:lumMod val="75000"/>
                </a:schemeClr>
              </a:buClr>
              <a:buFont typeface="Wingdings" pitchFamily="2" charset="2"/>
              <a:buChar char="§"/>
            </a:pPr>
            <a:r>
              <a:rPr lang="tr-TR" sz="2000" dirty="0" smtClean="0">
                <a:latin typeface="Book Antiqua" pitchFamily="18" charset="0"/>
                <a:ea typeface="+mj-ea"/>
                <a:cs typeface="+mj-cs"/>
              </a:rPr>
              <a:t>Bildirim listelerinin kesinti yapmakla yükümlü gerçek ve tüzel kişilerin online olarak </a:t>
            </a:r>
            <a:r>
              <a:rPr lang="tr-TR" sz="2000" dirty="0" err="1" smtClean="0">
                <a:latin typeface="Book Antiqua" pitchFamily="18" charset="0"/>
                <a:ea typeface="+mj-ea"/>
                <a:cs typeface="+mj-cs"/>
              </a:rPr>
              <a:t>SGK’ya</a:t>
            </a:r>
            <a:r>
              <a:rPr lang="tr-TR" sz="2000" dirty="0" smtClean="0">
                <a:latin typeface="Book Antiqua" pitchFamily="18" charset="0"/>
                <a:ea typeface="+mj-ea"/>
                <a:cs typeface="+mj-cs"/>
              </a:rPr>
              <a:t> bildirilmesi,</a:t>
            </a:r>
          </a:p>
          <a:p>
            <a:pPr marL="628650" lvl="1" indent="-171450" algn="just">
              <a:buClr>
                <a:schemeClr val="accent6">
                  <a:lumMod val="75000"/>
                </a:schemeClr>
              </a:buClr>
              <a:buFont typeface="Wingdings" pitchFamily="2" charset="2"/>
              <a:buChar char="§"/>
            </a:pPr>
            <a:endParaRPr lang="tr-TR" sz="800" dirty="0" smtClean="0">
              <a:latin typeface="Book Antiqua" pitchFamily="18" charset="0"/>
              <a:ea typeface="+mj-ea"/>
              <a:cs typeface="+mj-cs"/>
            </a:endParaRPr>
          </a:p>
          <a:p>
            <a:pPr marL="628650" lvl="1" indent="-171450" algn="just">
              <a:buClr>
                <a:schemeClr val="accent6">
                  <a:lumMod val="75000"/>
                </a:schemeClr>
              </a:buClr>
              <a:buFont typeface="Wingdings" pitchFamily="2" charset="2"/>
              <a:buChar char="§"/>
            </a:pPr>
            <a:r>
              <a:rPr lang="tr-TR" sz="2000" dirty="0" smtClean="0">
                <a:latin typeface="Book Antiqua" pitchFamily="18" charset="0"/>
                <a:ea typeface="+mj-ea"/>
                <a:cs typeface="+mj-cs"/>
              </a:rPr>
              <a:t>Tahakkuklarının bankaya gönderilmesi </a:t>
            </a:r>
          </a:p>
          <a:p>
            <a:pPr marL="628650" lvl="1" indent="-171450" algn="just">
              <a:buClr>
                <a:schemeClr val="accent6">
                  <a:lumMod val="75000"/>
                </a:schemeClr>
              </a:buClr>
              <a:buFont typeface="Wingdings" pitchFamily="2" charset="2"/>
              <a:buChar char="§"/>
            </a:pPr>
            <a:endParaRPr lang="tr-TR" sz="800" dirty="0" smtClean="0">
              <a:latin typeface="Book Antiqua" pitchFamily="18" charset="0"/>
              <a:ea typeface="+mj-ea"/>
              <a:cs typeface="+mj-cs"/>
            </a:endParaRPr>
          </a:p>
          <a:p>
            <a:pPr marL="628650" lvl="1" indent="-171450" algn="just">
              <a:buClr>
                <a:schemeClr val="accent6">
                  <a:lumMod val="75000"/>
                </a:schemeClr>
              </a:buClr>
              <a:buFont typeface="Wingdings" pitchFamily="2" charset="2"/>
              <a:buChar char="§"/>
            </a:pPr>
            <a:r>
              <a:rPr lang="tr-TR" sz="2000" dirty="0" smtClean="0">
                <a:latin typeface="Book Antiqua" pitchFamily="18" charset="0"/>
                <a:ea typeface="+mj-ea"/>
                <a:cs typeface="+mj-cs"/>
              </a:rPr>
              <a:t>Kesinti tutarlarının sigortalıların </a:t>
            </a:r>
          </a:p>
          <a:p>
            <a:pPr marL="628650" lvl="1" indent="-171450" algn="just">
              <a:buClr>
                <a:schemeClr val="accent6">
                  <a:lumMod val="75000"/>
                </a:schemeClr>
              </a:buClr>
            </a:pPr>
            <a:r>
              <a:rPr lang="tr-TR" sz="2000" dirty="0" smtClean="0">
                <a:latin typeface="Book Antiqua" pitchFamily="18" charset="0"/>
                <a:ea typeface="+mj-ea"/>
                <a:cs typeface="+mj-cs"/>
              </a:rPr>
              <a:t>   hesaplarına otomatik olarak işlenmesini </a:t>
            </a:r>
          </a:p>
          <a:p>
            <a:pPr marL="628650" lvl="1" indent="-171450" algn="just">
              <a:buClr>
                <a:schemeClr val="accent6">
                  <a:lumMod val="75000"/>
                </a:schemeClr>
              </a:buClr>
            </a:pPr>
            <a:r>
              <a:rPr lang="tr-TR" sz="2000" dirty="0" smtClean="0">
                <a:latin typeface="Book Antiqua" pitchFamily="18" charset="0"/>
                <a:ea typeface="+mj-ea"/>
                <a:cs typeface="+mj-cs"/>
              </a:rPr>
              <a:t>   sağlamaktadır.</a:t>
            </a:r>
          </a:p>
          <a:p>
            <a:pPr marL="628650" lvl="1" indent="-171450" algn="just">
              <a:buClr>
                <a:schemeClr val="accent6">
                  <a:lumMod val="75000"/>
                </a:schemeClr>
              </a:buClr>
              <a:buFont typeface="Wingdings" pitchFamily="2" charset="2"/>
              <a:buChar char="§"/>
            </a:pPr>
            <a:endParaRPr lang="tr-TR" sz="800" dirty="0" smtClean="0">
              <a:solidFill>
                <a:schemeClr val="tx2"/>
              </a:solidFill>
            </a:endParaRPr>
          </a:p>
          <a:p>
            <a:pPr marL="628650" lvl="1" indent="-171450" algn="just">
              <a:buClr>
                <a:schemeClr val="accent6">
                  <a:lumMod val="75000"/>
                </a:schemeClr>
              </a:buClr>
              <a:buFont typeface="Wingdings" pitchFamily="2" charset="2"/>
              <a:buChar char="§"/>
            </a:pPr>
            <a:r>
              <a:rPr lang="tr-TR" sz="2000" dirty="0" smtClean="0">
                <a:latin typeface="Book Antiqua" pitchFamily="18" charset="0"/>
                <a:ea typeface="+mj-ea"/>
                <a:cs typeface="+mj-cs"/>
              </a:rPr>
              <a:t>4/b sigortalısının cari prim, gecikme </a:t>
            </a:r>
          </a:p>
          <a:p>
            <a:pPr marL="628650" lvl="1" indent="-171450" algn="just">
              <a:buClr>
                <a:schemeClr val="accent6">
                  <a:lumMod val="75000"/>
                </a:schemeClr>
              </a:buClr>
            </a:pPr>
            <a:r>
              <a:rPr lang="tr-TR" sz="2000" dirty="0" smtClean="0">
                <a:latin typeface="Book Antiqua" pitchFamily="18" charset="0"/>
                <a:ea typeface="+mj-ea"/>
                <a:cs typeface="+mj-cs"/>
              </a:rPr>
              <a:t>   borcu yoksa herhangi bir kesinti </a:t>
            </a:r>
          </a:p>
          <a:p>
            <a:pPr marL="628650" lvl="1" indent="-171450" algn="just">
              <a:buClr>
                <a:schemeClr val="accent6">
                  <a:lumMod val="75000"/>
                </a:schemeClr>
              </a:buClr>
            </a:pPr>
            <a:r>
              <a:rPr lang="tr-TR" sz="2000" dirty="0" smtClean="0">
                <a:latin typeface="Book Antiqua" pitchFamily="18" charset="0"/>
                <a:ea typeface="+mj-ea"/>
                <a:cs typeface="+mj-cs"/>
              </a:rPr>
              <a:t>    yapılmamaktadır.  </a:t>
            </a:r>
          </a:p>
          <a:p>
            <a:pPr algn="just" fontAlgn="ctr">
              <a:spcAft>
                <a:spcPts val="600"/>
              </a:spcAft>
            </a:pPr>
            <a:endParaRPr lang="tr-TR" sz="2000" dirty="0">
              <a:latin typeface="Book Antiqua" pitchFamily="18" charset="0"/>
              <a:ea typeface="+mj-ea"/>
              <a:cs typeface="+mj-cs"/>
            </a:endParaRPr>
          </a:p>
        </p:txBody>
      </p:sp>
      <p:pic>
        <p:nvPicPr>
          <p:cNvPr id="27654" name="Resim 2"/>
          <p:cNvPicPr>
            <a:picLocks noChangeAspect="1"/>
          </p:cNvPicPr>
          <p:nvPr/>
        </p:nvPicPr>
        <p:blipFill>
          <a:blip r:embed="rId3" cstate="print"/>
          <a:srcRect/>
          <a:stretch>
            <a:fillRect/>
          </a:stretch>
        </p:blipFill>
        <p:spPr bwMode="auto">
          <a:xfrm>
            <a:off x="5796979" y="3645024"/>
            <a:ext cx="3311525" cy="2171006"/>
          </a:xfrm>
          <a:prstGeom prst="rect">
            <a:avLst/>
          </a:prstGeom>
          <a:noFill/>
          <a:ln w="9525">
            <a:noFill/>
            <a:miter lim="800000"/>
            <a:headEnd/>
            <a:tailEnd/>
          </a:ln>
        </p:spPr>
      </p:pic>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850" y="980207"/>
            <a:ext cx="8496300" cy="5545137"/>
          </a:xfrm>
          <a:ln>
            <a:noFill/>
          </a:ln>
        </p:spPr>
        <p:txBody>
          <a:bodyPr/>
          <a:lstStyle/>
          <a:p>
            <a:pPr marL="355600" indent="-355600" algn="just">
              <a:defRPr/>
            </a:pPr>
            <a:r>
              <a:rPr lang="tr-TR" dirty="0" smtClean="0">
                <a:ea typeface="+mj-ea"/>
                <a:cs typeface="+mj-cs"/>
              </a:rPr>
              <a:t>Proje; İç </a:t>
            </a:r>
            <a:r>
              <a:rPr lang="tr-TR" dirty="0">
                <a:ea typeface="+mj-ea"/>
                <a:cs typeface="+mj-cs"/>
              </a:rPr>
              <a:t>Denetim </a:t>
            </a:r>
            <a:r>
              <a:rPr lang="tr-TR" dirty="0" smtClean="0">
                <a:ea typeface="+mj-ea"/>
                <a:cs typeface="+mj-cs"/>
              </a:rPr>
              <a:t>faaliyetlerinin daha </a:t>
            </a:r>
            <a:r>
              <a:rPr lang="tr-TR" dirty="0">
                <a:ea typeface="+mj-ea"/>
                <a:cs typeface="+mj-cs"/>
              </a:rPr>
              <a:t>etkin ve verimli yürütülmesini </a:t>
            </a:r>
            <a:r>
              <a:rPr lang="tr-TR" dirty="0" smtClean="0">
                <a:ea typeface="+mj-ea"/>
                <a:cs typeface="+mj-cs"/>
              </a:rPr>
              <a:t>sağlamak, denetim faaliyetlerini program </a:t>
            </a:r>
            <a:r>
              <a:rPr lang="tr-TR" dirty="0">
                <a:ea typeface="+mj-ea"/>
                <a:cs typeface="+mj-cs"/>
              </a:rPr>
              <a:t>vasıtasıyla izlemek ve </a:t>
            </a:r>
            <a:r>
              <a:rPr lang="tr-TR" dirty="0" smtClean="0">
                <a:ea typeface="+mj-ea"/>
                <a:cs typeface="+mj-cs"/>
              </a:rPr>
              <a:t>değerlendirmek amacıyla yapılmıştır. </a:t>
            </a:r>
          </a:p>
          <a:p>
            <a:pPr marL="355600" indent="-355600" algn="just">
              <a:defRPr/>
            </a:pPr>
            <a:endParaRPr lang="tr-TR" dirty="0" smtClean="0">
              <a:ea typeface="+mj-ea"/>
              <a:cs typeface="+mj-cs"/>
            </a:endParaRPr>
          </a:p>
          <a:p>
            <a:pPr marL="355600" indent="-355600" algn="just">
              <a:defRPr/>
            </a:pPr>
            <a:r>
              <a:rPr lang="tr-TR" dirty="0" smtClean="0">
                <a:ea typeface="+mj-ea"/>
                <a:cs typeface="+mj-cs"/>
              </a:rPr>
              <a:t>Proje ile denetimlerin;</a:t>
            </a:r>
            <a:endParaRPr lang="tr-TR" dirty="0">
              <a:ea typeface="+mj-ea"/>
              <a:cs typeface="+mj-cs"/>
            </a:endParaRPr>
          </a:p>
          <a:p>
            <a:pPr marL="755650" lvl="1" indent="-355600" algn="just">
              <a:defRPr/>
            </a:pPr>
            <a:r>
              <a:rPr lang="tr-TR" sz="2000" dirty="0" smtClean="0">
                <a:ea typeface="+mj-ea"/>
                <a:cs typeface="+mj-cs"/>
              </a:rPr>
              <a:t>Etkin</a:t>
            </a:r>
            <a:r>
              <a:rPr lang="tr-TR" sz="2000" dirty="0">
                <a:ea typeface="+mj-ea"/>
                <a:cs typeface="+mj-cs"/>
              </a:rPr>
              <a:t>, sistemli ve disiplinli bir </a:t>
            </a:r>
            <a:r>
              <a:rPr lang="tr-TR" sz="2000" dirty="0" smtClean="0">
                <a:ea typeface="+mj-ea"/>
                <a:cs typeface="+mj-cs"/>
              </a:rPr>
              <a:t>şekilde iç denetim takip sistemi geliştirilecek</a:t>
            </a:r>
          </a:p>
          <a:p>
            <a:pPr marL="755650" lvl="1" indent="-355600" algn="just">
              <a:defRPr/>
            </a:pPr>
            <a:r>
              <a:rPr lang="tr-TR" sz="2000" dirty="0" smtClean="0">
                <a:ea typeface="+mj-ea"/>
                <a:cs typeface="+mj-cs"/>
              </a:rPr>
              <a:t>Etkinlik </a:t>
            </a:r>
            <a:r>
              <a:rPr lang="tr-TR" sz="2000" dirty="0">
                <a:ea typeface="+mj-ea"/>
                <a:cs typeface="+mj-cs"/>
              </a:rPr>
              <a:t>ve </a:t>
            </a:r>
            <a:r>
              <a:rPr lang="tr-TR" sz="2000" dirty="0" smtClean="0">
                <a:ea typeface="+mj-ea"/>
                <a:cs typeface="+mj-cs"/>
              </a:rPr>
              <a:t>kalitesi artırılacak</a:t>
            </a:r>
          </a:p>
          <a:p>
            <a:pPr marL="755650" lvl="1" indent="-355600" algn="just">
              <a:defRPr/>
            </a:pPr>
            <a:r>
              <a:rPr lang="tr-TR" sz="2000" dirty="0" smtClean="0">
                <a:ea typeface="+mj-ea"/>
                <a:cs typeface="+mj-cs"/>
              </a:rPr>
              <a:t>Uluslar </a:t>
            </a:r>
            <a:r>
              <a:rPr lang="tr-TR" sz="2000" dirty="0">
                <a:ea typeface="+mj-ea"/>
                <a:cs typeface="+mj-cs"/>
              </a:rPr>
              <a:t>arası ve ulusal standartlar, usul ve esaslar </a:t>
            </a:r>
            <a:endParaRPr lang="tr-TR" sz="2000" dirty="0" smtClean="0">
              <a:ea typeface="+mj-ea"/>
              <a:cs typeface="+mj-cs"/>
            </a:endParaRPr>
          </a:p>
          <a:p>
            <a:pPr marL="755650" lvl="1" indent="-355600" algn="just">
              <a:buNone/>
              <a:defRPr/>
            </a:pPr>
            <a:r>
              <a:rPr lang="tr-TR" sz="2000" dirty="0" smtClean="0">
                <a:ea typeface="+mj-ea"/>
                <a:cs typeface="+mj-cs"/>
              </a:rPr>
              <a:t>      çerçevesinde gerçekleştirilecek  </a:t>
            </a:r>
          </a:p>
          <a:p>
            <a:pPr marL="755650" lvl="1" indent="-355600" algn="just">
              <a:defRPr/>
            </a:pPr>
            <a:r>
              <a:rPr lang="tr-TR" sz="2000" dirty="0" smtClean="0">
                <a:ea typeface="+mj-ea"/>
                <a:cs typeface="+mj-cs"/>
              </a:rPr>
              <a:t>Denetçi yetkinlikleri artacaktır.</a:t>
            </a:r>
          </a:p>
          <a:p>
            <a:pPr marL="355600" indent="-355600" algn="just">
              <a:defRPr/>
            </a:pPr>
            <a:endParaRPr lang="tr-TR" dirty="0" smtClean="0">
              <a:ea typeface="+mj-ea"/>
              <a:cs typeface="+mj-cs"/>
            </a:endParaRPr>
          </a:p>
          <a:p>
            <a:pPr marL="355600" indent="-355600" algn="just">
              <a:defRPr/>
            </a:pPr>
            <a:r>
              <a:rPr lang="tr-TR" dirty="0" smtClean="0">
                <a:ea typeface="+mj-ea"/>
                <a:cs typeface="+mj-cs"/>
              </a:rPr>
              <a:t>Sistemin </a:t>
            </a:r>
            <a:r>
              <a:rPr lang="tr-TR" dirty="0">
                <a:ea typeface="+mj-ea"/>
                <a:cs typeface="+mj-cs"/>
              </a:rPr>
              <a:t>kurulmasıyla, İç Denetim Birimi çalışmaları elektronik ortama </a:t>
            </a:r>
            <a:r>
              <a:rPr lang="tr-TR" dirty="0" smtClean="0">
                <a:ea typeface="+mj-ea"/>
                <a:cs typeface="+mj-cs"/>
              </a:rPr>
              <a:t>aktarılacak</a:t>
            </a:r>
            <a:r>
              <a:rPr lang="tr-TR" dirty="0">
                <a:ea typeface="+mj-ea"/>
                <a:cs typeface="+mj-cs"/>
              </a:rPr>
              <a:t>, raporlamalar elektronik ortamda ve anında </a:t>
            </a:r>
            <a:r>
              <a:rPr lang="tr-TR" dirty="0" smtClean="0">
                <a:ea typeface="+mj-ea"/>
                <a:cs typeface="+mj-cs"/>
              </a:rPr>
              <a:t>oluşturulacak, </a:t>
            </a:r>
            <a:r>
              <a:rPr lang="tr-TR" dirty="0">
                <a:ea typeface="+mj-ea"/>
                <a:cs typeface="+mj-cs"/>
              </a:rPr>
              <a:t>bürokratik süreç </a:t>
            </a:r>
            <a:r>
              <a:rPr lang="tr-TR" dirty="0" smtClean="0">
                <a:ea typeface="+mj-ea"/>
                <a:cs typeface="+mj-cs"/>
              </a:rPr>
              <a:t>azaltılacaktır. </a:t>
            </a:r>
            <a:endParaRPr lang="tr-TR" dirty="0">
              <a:ea typeface="+mj-ea"/>
              <a:cs typeface="+mj-cs"/>
            </a:endParaRPr>
          </a:p>
        </p:txBody>
      </p:sp>
      <p:sp>
        <p:nvSpPr>
          <p:cNvPr id="4" name="Veri Yer Tutucusu 3"/>
          <p:cNvSpPr>
            <a:spLocks noGrp="1"/>
          </p:cNvSpPr>
          <p:nvPr>
            <p:ph type="dt" sz="quarter" idx="10"/>
          </p:nvPr>
        </p:nvSpPr>
        <p:spPr/>
        <p:txBody>
          <a:bodyPr/>
          <a:lstStyle/>
          <a:p>
            <a:pPr>
              <a:defRPr/>
            </a:pPr>
            <a:fld id="{FA49BBFF-5EDD-450C-B3BA-A0B294B0B468}" type="datetime1">
              <a:rPr lang="tr-TR" smtClean="0"/>
              <a:pPr>
                <a:defRPr/>
              </a:pPr>
              <a:t>17.11.2013</a:t>
            </a:fld>
            <a:endParaRPr lang="en-US" dirty="0"/>
          </a:p>
        </p:txBody>
      </p:sp>
      <p:sp>
        <p:nvSpPr>
          <p:cNvPr id="6" name="Slayt Numarası Yer Tutucusu 5"/>
          <p:cNvSpPr>
            <a:spLocks noGrp="1"/>
          </p:cNvSpPr>
          <p:nvPr>
            <p:ph type="sldNum" sz="quarter" idx="12"/>
          </p:nvPr>
        </p:nvSpPr>
        <p:spPr/>
        <p:txBody>
          <a:bodyPr/>
          <a:lstStyle/>
          <a:p>
            <a:pPr>
              <a:defRPr/>
            </a:pPr>
            <a:fld id="{C8635B3B-0470-451C-9699-D54C4BF6D08E}" type="slidenum">
              <a:rPr lang="en-US" smtClean="0"/>
              <a:pPr>
                <a:defRPr/>
              </a:pPr>
              <a:t>24</a:t>
            </a:fld>
            <a:endParaRPr lang="en-US" dirty="0"/>
          </a:p>
        </p:txBody>
      </p:sp>
      <p:sp>
        <p:nvSpPr>
          <p:cNvPr id="34822" name="1 Başlık"/>
          <p:cNvSpPr>
            <a:spLocks noGrp="1"/>
          </p:cNvSpPr>
          <p:nvPr>
            <p:ph type="title"/>
          </p:nvPr>
        </p:nvSpPr>
        <p:spPr>
          <a:xfrm>
            <a:off x="755576" y="0"/>
            <a:ext cx="7380287" cy="706438"/>
          </a:xfrm>
        </p:spPr>
        <p:txBody>
          <a:bodyPr>
            <a:noAutofit/>
          </a:bodyPr>
          <a:lstStyle/>
          <a:p>
            <a:pPr eaLnBrk="1" fontAlgn="ctr" hangingPunct="1">
              <a:spcAft>
                <a:spcPts val="600"/>
              </a:spcAft>
              <a:defRPr/>
            </a:pPr>
            <a:r>
              <a:rPr lang="tr-TR" sz="2400" dirty="0" smtClean="0">
                <a:solidFill>
                  <a:srgbClr val="C00000"/>
                </a:solidFill>
                <a:cs typeface="Arial" charset="0"/>
              </a:rPr>
              <a:t>İÇ DENETİM RAPORLAMA VE </a:t>
            </a:r>
            <a:br>
              <a:rPr lang="tr-TR" sz="2400" dirty="0" smtClean="0">
                <a:solidFill>
                  <a:srgbClr val="C00000"/>
                </a:solidFill>
                <a:cs typeface="Arial" charset="0"/>
              </a:rPr>
            </a:br>
            <a:r>
              <a:rPr lang="tr-TR" sz="2400" dirty="0" smtClean="0">
                <a:solidFill>
                  <a:srgbClr val="C00000"/>
                </a:solidFill>
                <a:cs typeface="Arial" charset="0"/>
              </a:rPr>
              <a:t>İSTATİSTİK SİSTEMİ (İDERİS)</a:t>
            </a:r>
            <a:endParaRPr lang="tr-TR" sz="2400" dirty="0">
              <a:solidFill>
                <a:srgbClr val="C00000"/>
              </a:solidFill>
              <a:cs typeface="Arial" charset="0"/>
            </a:endParaRPr>
          </a:p>
        </p:txBody>
      </p:sp>
      <p:pic>
        <p:nvPicPr>
          <p:cNvPr id="34823" name="Picture 2" descr="C:\Users\faki\Desktop\buyutec.jpg"/>
          <p:cNvPicPr>
            <a:picLocks noChangeAspect="1" noChangeArrowheads="1"/>
          </p:cNvPicPr>
          <p:nvPr/>
        </p:nvPicPr>
        <p:blipFill>
          <a:blip r:embed="rId2" cstate="print"/>
          <a:srcRect/>
          <a:stretch>
            <a:fillRect/>
          </a:stretch>
        </p:blipFill>
        <p:spPr bwMode="auto">
          <a:xfrm>
            <a:off x="7524328" y="2996952"/>
            <a:ext cx="1440160" cy="1800200"/>
          </a:xfrm>
          <a:prstGeom prst="rect">
            <a:avLst/>
          </a:prstGeom>
          <a:noFill/>
          <a:ln w="9525">
            <a:noFill/>
            <a:miter lim="800000"/>
            <a:headEnd/>
            <a:tailEnd/>
          </a:ln>
        </p:spPr>
      </p:pic>
      <p:pic>
        <p:nvPicPr>
          <p:cNvPr id="7" name="6 Resim" descr="image.png"/>
          <p:cNvPicPr>
            <a:picLocks noChangeAspect="1"/>
          </p:cNvPicPr>
          <p:nvPr/>
        </p:nvPicPr>
        <p:blipFill>
          <a:blip r:embed="rId3"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
        <p:nvSpPr>
          <p:cNvPr id="37890" name="1 Başlık"/>
          <p:cNvSpPr>
            <a:spLocks noGrp="1"/>
          </p:cNvSpPr>
          <p:nvPr>
            <p:ph type="title"/>
          </p:nvPr>
        </p:nvSpPr>
        <p:spPr>
          <a:xfrm>
            <a:off x="1152153" y="58266"/>
            <a:ext cx="7380287" cy="706438"/>
          </a:xfrm>
        </p:spPr>
        <p:txBody>
          <a:bodyPr>
            <a:noAutofit/>
          </a:bodyPr>
          <a:lstStyle/>
          <a:p>
            <a:pPr fontAlgn="ctr">
              <a:spcAft>
                <a:spcPts val="600"/>
              </a:spcAft>
            </a:pPr>
            <a:r>
              <a:rPr lang="tr-TR" sz="2500" dirty="0" smtClean="0">
                <a:solidFill>
                  <a:srgbClr val="C00000"/>
                </a:solidFill>
              </a:rPr>
              <a:t>YURTDIŞI PROVİZYON </a:t>
            </a:r>
            <a:r>
              <a:rPr lang="tr-TR" sz="2500" dirty="0" smtClean="0">
                <a:solidFill>
                  <a:srgbClr val="C00000"/>
                </a:solidFill>
              </a:rPr>
              <a:t/>
            </a:r>
            <a:br>
              <a:rPr lang="tr-TR" sz="2500" dirty="0" smtClean="0">
                <a:solidFill>
                  <a:srgbClr val="C00000"/>
                </a:solidFill>
              </a:rPr>
            </a:br>
            <a:r>
              <a:rPr lang="tr-TR" sz="2500" dirty="0" smtClean="0">
                <a:solidFill>
                  <a:srgbClr val="C00000"/>
                </a:solidFill>
              </a:rPr>
              <a:t>AKTİVASYON </a:t>
            </a:r>
            <a:r>
              <a:rPr lang="tr-TR" sz="2500" dirty="0" smtClean="0">
                <a:solidFill>
                  <a:srgbClr val="C00000"/>
                </a:solidFill>
              </a:rPr>
              <a:t>VE SAĞLIK SİSTEMİ (YUPAS )</a:t>
            </a:r>
            <a:endParaRPr lang="tr-TR" sz="2500" dirty="0">
              <a:solidFill>
                <a:srgbClr val="C00000"/>
              </a:solidFill>
            </a:endParaRPr>
          </a:p>
        </p:txBody>
      </p:sp>
      <p:sp>
        <p:nvSpPr>
          <p:cNvPr id="2" name="Slide Number Placeholder 1"/>
          <p:cNvSpPr>
            <a:spLocks noGrp="1"/>
          </p:cNvSpPr>
          <p:nvPr>
            <p:ph type="sldNum" sz="quarter" idx="12"/>
          </p:nvPr>
        </p:nvSpPr>
        <p:spPr/>
        <p:txBody>
          <a:bodyPr/>
          <a:lstStyle/>
          <a:p>
            <a:pPr>
              <a:defRPr/>
            </a:pPr>
            <a:fld id="{B404FDBC-0BD2-4DC8-878F-7D984416B57E}" type="slidenum">
              <a:rPr lang="tr-TR" smtClean="0"/>
              <a:pPr>
                <a:defRPr/>
              </a:pPr>
              <a:t>25</a:t>
            </a:fld>
            <a:endParaRPr lang="tr-TR"/>
          </a:p>
        </p:txBody>
      </p:sp>
      <p:sp>
        <p:nvSpPr>
          <p:cNvPr id="37895" name="8 Dikdörtgen"/>
          <p:cNvSpPr>
            <a:spLocks noChangeArrowheads="1"/>
          </p:cNvSpPr>
          <p:nvPr/>
        </p:nvSpPr>
        <p:spPr bwMode="auto">
          <a:xfrm>
            <a:off x="539552" y="1340768"/>
            <a:ext cx="8127405" cy="2169825"/>
          </a:xfrm>
          <a:prstGeom prst="rect">
            <a:avLst/>
          </a:prstGeom>
          <a:noFill/>
          <a:ln w="9525">
            <a:noFill/>
            <a:miter lim="800000"/>
            <a:headEnd/>
            <a:tailEnd/>
          </a:ln>
        </p:spPr>
        <p:txBody>
          <a:bodyPr wrap="square">
            <a:spAutoFit/>
          </a:bodyPr>
          <a:lstStyle/>
          <a:p>
            <a:pPr marL="355600" indent="-355600" algn="just" fontAlgn="ctr">
              <a:spcAft>
                <a:spcPts val="600"/>
              </a:spcAft>
              <a:buClr>
                <a:srgbClr val="C00000"/>
              </a:buClr>
              <a:buFont typeface="Wingdings" pitchFamily="2" charset="2"/>
              <a:buChar char="v"/>
            </a:pPr>
            <a:r>
              <a:rPr lang="tr-TR" sz="2000" dirty="0" smtClean="0">
                <a:latin typeface="Book Antiqua" pitchFamily="18" charset="0"/>
                <a:ea typeface="+mj-ea"/>
                <a:cs typeface="+mj-cs"/>
              </a:rPr>
              <a:t>Proje; Yurtdışı </a:t>
            </a:r>
            <a:r>
              <a:rPr lang="tr-TR" sz="2000" dirty="0">
                <a:latin typeface="Book Antiqua" pitchFamily="18" charset="0"/>
                <a:ea typeface="+mj-ea"/>
                <a:cs typeface="+mj-cs"/>
              </a:rPr>
              <a:t>Sigortalılarının Türkiye’de sağlık </a:t>
            </a:r>
            <a:r>
              <a:rPr lang="tr-TR" sz="2000" dirty="0" smtClean="0">
                <a:latin typeface="Book Antiqua" pitchFamily="18" charset="0"/>
                <a:ea typeface="+mj-ea"/>
                <a:cs typeface="+mj-cs"/>
              </a:rPr>
              <a:t>aktivasyonu sağlayan</a:t>
            </a:r>
            <a:r>
              <a:rPr lang="tr-TR" sz="2000" dirty="0">
                <a:latin typeface="Book Antiqua" pitchFamily="18" charset="0"/>
                <a:ea typeface="+mj-ea"/>
                <a:cs typeface="+mj-cs"/>
              </a:rPr>
              <a:t>, </a:t>
            </a:r>
            <a:r>
              <a:rPr lang="tr-TR" sz="2000" dirty="0" smtClean="0">
                <a:latin typeface="Book Antiqua" pitchFamily="18" charset="0"/>
                <a:ea typeface="+mj-ea"/>
                <a:cs typeface="+mj-cs"/>
              </a:rPr>
              <a:t>bu kişilere ait hastane faturalarının elektronik ortamda ödenmesini sağlayan projedir.</a:t>
            </a:r>
          </a:p>
          <a:p>
            <a:pPr marL="355600" indent="-355600" algn="just" fontAlgn="ctr">
              <a:spcAft>
                <a:spcPts val="600"/>
              </a:spcAft>
              <a:buClr>
                <a:srgbClr val="C00000"/>
              </a:buClr>
              <a:buFont typeface="Wingdings" pitchFamily="2" charset="2"/>
              <a:buChar char="v"/>
            </a:pPr>
            <a:endParaRPr lang="tr-TR" sz="2000" dirty="0" smtClean="0">
              <a:latin typeface="Book Antiqua" pitchFamily="18" charset="0"/>
              <a:ea typeface="+mj-ea"/>
              <a:cs typeface="+mj-cs"/>
            </a:endParaRPr>
          </a:p>
          <a:p>
            <a:pPr marL="355600" indent="-355600" algn="just" fontAlgn="ctr">
              <a:spcAft>
                <a:spcPts val="600"/>
              </a:spcAft>
              <a:buClr>
                <a:srgbClr val="C00000"/>
              </a:buClr>
              <a:buFont typeface="Wingdings" pitchFamily="2" charset="2"/>
              <a:buChar char="v"/>
            </a:pPr>
            <a:r>
              <a:rPr lang="tr-TR" sz="2000" dirty="0" smtClean="0">
                <a:latin typeface="Book Antiqua" pitchFamily="18" charset="0"/>
                <a:ea typeface="+mj-ea"/>
                <a:cs typeface="+mj-cs"/>
              </a:rPr>
              <a:t>YUPAS </a:t>
            </a:r>
            <a:r>
              <a:rPr lang="tr-TR" sz="2000" dirty="0">
                <a:latin typeface="Book Antiqua" pitchFamily="18" charset="0"/>
                <a:ea typeface="+mj-ea"/>
                <a:cs typeface="+mj-cs"/>
              </a:rPr>
              <a:t>projesi Almanya için </a:t>
            </a:r>
            <a:r>
              <a:rPr lang="tr-TR" sz="2000" dirty="0" smtClean="0">
                <a:latin typeface="Book Antiqua" pitchFamily="18" charset="0"/>
                <a:ea typeface="+mj-ea"/>
                <a:cs typeface="+mj-cs"/>
              </a:rPr>
              <a:t>geliştirilmiş </a:t>
            </a:r>
            <a:r>
              <a:rPr lang="tr-TR" sz="2000" dirty="0">
                <a:latin typeface="Book Antiqua" pitchFamily="18" charset="0"/>
                <a:ea typeface="+mj-ea"/>
                <a:cs typeface="+mj-cs"/>
              </a:rPr>
              <a:t>ve kullanılmaya hazırdır. </a:t>
            </a:r>
            <a:endParaRPr lang="tr-TR" sz="2000" dirty="0" smtClean="0">
              <a:latin typeface="Book Antiqua" pitchFamily="18" charset="0"/>
              <a:ea typeface="+mj-ea"/>
              <a:cs typeface="+mj-cs"/>
            </a:endParaRPr>
          </a:p>
          <a:p>
            <a:pPr algn="just" fontAlgn="ctr">
              <a:spcAft>
                <a:spcPts val="600"/>
              </a:spcAft>
            </a:pPr>
            <a:endParaRPr lang="tr-TR" sz="2000" dirty="0" smtClean="0">
              <a:solidFill>
                <a:schemeClr val="tx2"/>
              </a:solidFill>
            </a:endParaRPr>
          </a:p>
        </p:txBody>
      </p:sp>
      <p:pic>
        <p:nvPicPr>
          <p:cNvPr id="15" name="Picture 2"/>
          <p:cNvPicPr>
            <a:picLocks noChangeAspect="1" noChangeArrowheads="1"/>
          </p:cNvPicPr>
          <p:nvPr/>
        </p:nvPicPr>
        <p:blipFill>
          <a:blip r:embed="rId4" cstate="print"/>
          <a:srcRect/>
          <a:stretch>
            <a:fillRect/>
          </a:stretch>
        </p:blipFill>
        <p:spPr bwMode="auto">
          <a:xfrm>
            <a:off x="3059832" y="3573016"/>
            <a:ext cx="3032204" cy="2373185"/>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fld id="{FA49BBFF-5EDD-450C-B3BA-A0B294B0B468}" type="datetime1">
              <a:rPr lang="tr-TR" smtClean="0"/>
              <a:pPr>
                <a:defRPr/>
              </a:pPr>
              <a:t>17.11.2013</a:t>
            </a:fld>
            <a:endParaRPr lang="en-US" dirty="0"/>
          </a:p>
        </p:txBody>
      </p:sp>
      <p:sp>
        <p:nvSpPr>
          <p:cNvPr id="5" name="Slayt Numarası Yer Tutucusu 4"/>
          <p:cNvSpPr>
            <a:spLocks noGrp="1"/>
          </p:cNvSpPr>
          <p:nvPr>
            <p:ph type="sldNum" sz="quarter" idx="12"/>
          </p:nvPr>
        </p:nvSpPr>
        <p:spPr/>
        <p:txBody>
          <a:bodyPr/>
          <a:lstStyle/>
          <a:p>
            <a:pPr>
              <a:defRPr/>
            </a:pPr>
            <a:fld id="{EDB5FF7A-D267-47DD-83DB-8091B57C481E}" type="slidenum">
              <a:rPr lang="en-US" smtClean="0"/>
              <a:pPr>
                <a:defRPr/>
              </a:pPr>
              <a:t>26</a:t>
            </a:fld>
            <a:endParaRPr lang="en-US" dirty="0"/>
          </a:p>
        </p:txBody>
      </p:sp>
      <p:sp>
        <p:nvSpPr>
          <p:cNvPr id="6" name="Altbilgi Yer Tutucusu 5"/>
          <p:cNvSpPr>
            <a:spLocks noGrp="1"/>
          </p:cNvSpPr>
          <p:nvPr>
            <p:ph type="ftr" sz="quarter" idx="11"/>
          </p:nvPr>
        </p:nvSpPr>
        <p:spPr/>
        <p:txBody>
          <a:bodyPr/>
          <a:lstStyle/>
          <a:p>
            <a:pPr>
              <a:defRPr/>
            </a:pPr>
            <a:r>
              <a:rPr lang="tr-TR" dirty="0" smtClean="0"/>
              <a:t>Sosyal Güvenlik Kurumu</a:t>
            </a:r>
            <a:endParaRPr lang="en-US" dirty="0"/>
          </a:p>
        </p:txBody>
      </p:sp>
      <p:sp>
        <p:nvSpPr>
          <p:cNvPr id="9" name="8 Dikdörtgen"/>
          <p:cNvSpPr/>
          <p:nvPr/>
        </p:nvSpPr>
        <p:spPr>
          <a:xfrm>
            <a:off x="323528" y="980727"/>
            <a:ext cx="8640960" cy="5447645"/>
          </a:xfrm>
          <a:prstGeom prst="rect">
            <a:avLst/>
          </a:prstGeom>
        </p:spPr>
        <p:txBody>
          <a:bodyPr wrap="square">
            <a:spAutoFit/>
          </a:bodyPr>
          <a:lstStyle/>
          <a:p>
            <a:pPr marL="365125" indent="-365125" algn="just" eaLnBrk="0" hangingPunct="0">
              <a:spcBef>
                <a:spcPct val="30000"/>
              </a:spcBef>
              <a:buClr>
                <a:srgbClr val="C00000"/>
              </a:buClr>
              <a:buFont typeface="Wingdings" pitchFamily="2" charset="2"/>
              <a:buChar char="v"/>
              <a:defRPr/>
            </a:pPr>
            <a:r>
              <a:rPr lang="tr-TR" sz="2400" dirty="0" smtClean="0">
                <a:latin typeface="Book Antiqua" pitchFamily="18" charset="0"/>
              </a:rPr>
              <a:t>SGEP, </a:t>
            </a:r>
            <a:r>
              <a:rPr lang="tr-TR" sz="2400" dirty="0">
                <a:latin typeface="Book Antiqua" pitchFamily="18" charset="0"/>
              </a:rPr>
              <a:t>Kurumumuz tarafından verilmekte olan hizmetlere ilişkin </a:t>
            </a:r>
            <a:r>
              <a:rPr lang="tr-TR" sz="2400" dirty="0" smtClean="0">
                <a:latin typeface="Book Antiqua" pitchFamily="18" charset="0"/>
              </a:rPr>
              <a:t>belirlenmiş;</a:t>
            </a:r>
          </a:p>
          <a:p>
            <a:pPr marL="822325" lvl="1" indent="-365125" algn="just" eaLnBrk="0" hangingPunct="0">
              <a:spcBef>
                <a:spcPct val="30000"/>
              </a:spcBef>
              <a:buClr>
                <a:schemeClr val="accent6">
                  <a:lumMod val="75000"/>
                </a:schemeClr>
              </a:buClr>
              <a:buFont typeface="Wingdings" pitchFamily="2" charset="2"/>
              <a:buChar char="§"/>
              <a:defRPr/>
            </a:pPr>
            <a:r>
              <a:rPr lang="tr-TR" sz="2400" dirty="0" smtClean="0">
                <a:latin typeface="Book Antiqua" pitchFamily="18" charset="0"/>
              </a:rPr>
              <a:t>İş süreçlerinin </a:t>
            </a:r>
            <a:r>
              <a:rPr lang="tr-TR" sz="2400" dirty="0">
                <a:latin typeface="Book Antiqua" pitchFamily="18" charset="0"/>
              </a:rPr>
              <a:t>birbirleriyle, Kurumun diğer uygulamalarıyla ve ilgili kurum ve kuruluşların </a:t>
            </a:r>
            <a:r>
              <a:rPr lang="tr-TR" sz="2400" dirty="0" smtClean="0">
                <a:latin typeface="Book Antiqua" pitchFamily="18" charset="0"/>
              </a:rPr>
              <a:t>uygulamalarıyla tek bir sigorta mevzuatı çatısı altında </a:t>
            </a:r>
            <a:r>
              <a:rPr lang="tr-TR" sz="2400" dirty="0">
                <a:latin typeface="Book Antiqua" pitchFamily="18" charset="0"/>
              </a:rPr>
              <a:t>entegre </a:t>
            </a:r>
            <a:r>
              <a:rPr lang="tr-TR" sz="2400" dirty="0" smtClean="0">
                <a:latin typeface="Book Antiqua" pitchFamily="18" charset="0"/>
              </a:rPr>
              <a:t>bir </a:t>
            </a:r>
            <a:r>
              <a:rPr lang="tr-TR" sz="2400" dirty="0">
                <a:latin typeface="Book Antiqua" pitchFamily="18" charset="0"/>
              </a:rPr>
              <a:t>şekilde yeniden </a:t>
            </a:r>
            <a:r>
              <a:rPr lang="tr-TR" sz="2400" dirty="0" smtClean="0">
                <a:latin typeface="Book Antiqua" pitchFamily="18" charset="0"/>
              </a:rPr>
              <a:t>tasarlanması,</a:t>
            </a:r>
          </a:p>
          <a:p>
            <a:pPr marL="822325" lvl="1" indent="-365125" algn="just" eaLnBrk="0" hangingPunct="0">
              <a:spcBef>
                <a:spcPct val="30000"/>
              </a:spcBef>
              <a:buClr>
                <a:schemeClr val="accent6">
                  <a:lumMod val="75000"/>
                </a:schemeClr>
              </a:buClr>
              <a:buFont typeface="Wingdings" pitchFamily="2" charset="2"/>
              <a:buChar char="§"/>
              <a:defRPr/>
            </a:pPr>
            <a:r>
              <a:rPr lang="tr-TR" sz="2400" dirty="0" smtClean="0">
                <a:latin typeface="Book Antiqua" pitchFamily="18" charset="0"/>
              </a:rPr>
              <a:t>Mevcut veri tabanlarındaki eksik ve hatalı bilgilerin güncellenmesi,</a:t>
            </a:r>
          </a:p>
          <a:p>
            <a:pPr marL="822325" lvl="1" indent="-365125" algn="just" eaLnBrk="0" hangingPunct="0">
              <a:spcBef>
                <a:spcPct val="30000"/>
              </a:spcBef>
              <a:buClr>
                <a:schemeClr val="accent6">
                  <a:lumMod val="75000"/>
                </a:schemeClr>
              </a:buClr>
              <a:buFont typeface="Wingdings" pitchFamily="2" charset="2"/>
              <a:buChar char="§"/>
              <a:defRPr/>
            </a:pPr>
            <a:r>
              <a:rPr lang="tr-TR" sz="2400" dirty="0" smtClean="0">
                <a:latin typeface="Book Antiqua" pitchFamily="18" charset="0"/>
              </a:rPr>
              <a:t>Tüm sigorta yazılım uygulamalarının tek çatı tek ekran altında birleştirilmesi.</a:t>
            </a:r>
          </a:p>
          <a:p>
            <a:pPr marL="822325" lvl="1" indent="-365125" algn="just" eaLnBrk="0" hangingPunct="0">
              <a:spcBef>
                <a:spcPct val="30000"/>
              </a:spcBef>
              <a:buClr>
                <a:schemeClr val="accent6">
                  <a:lumMod val="75000"/>
                </a:schemeClr>
              </a:buClr>
              <a:buFont typeface="Wingdings" pitchFamily="2" charset="2"/>
              <a:buChar char="§"/>
              <a:defRPr/>
            </a:pPr>
            <a:r>
              <a:rPr lang="tr-TR" sz="2400" dirty="0">
                <a:latin typeface="Book Antiqua" pitchFamily="18" charset="0"/>
              </a:rPr>
              <a:t>Tüm sağlık ve sigorta </a:t>
            </a:r>
            <a:r>
              <a:rPr lang="tr-TR" sz="2400" dirty="0" smtClean="0">
                <a:latin typeface="Book Antiqua" pitchFamily="18" charset="0"/>
              </a:rPr>
              <a:t>yazılım uygulamalarının </a:t>
            </a:r>
            <a:r>
              <a:rPr lang="tr-TR" sz="2400" dirty="0">
                <a:latin typeface="Book Antiqua" pitchFamily="18" charset="0"/>
              </a:rPr>
              <a:t>entegre olarak tek çatı altında </a:t>
            </a:r>
            <a:r>
              <a:rPr lang="tr-TR" sz="2400" dirty="0" smtClean="0">
                <a:latin typeface="Book Antiqua" pitchFamily="18" charset="0"/>
              </a:rPr>
              <a:t>birleştirilmesidir.</a:t>
            </a:r>
          </a:p>
          <a:p>
            <a:pPr lvl="1" algn="just" eaLnBrk="0" hangingPunct="0">
              <a:spcBef>
                <a:spcPct val="30000"/>
              </a:spcBef>
              <a:buClr>
                <a:srgbClr val="C00000"/>
              </a:buClr>
              <a:defRPr/>
            </a:pPr>
            <a:r>
              <a:rPr lang="tr-TR" sz="2400" b="1" dirty="0" smtClean="0">
                <a:solidFill>
                  <a:srgbClr val="C00000"/>
                </a:solidFill>
                <a:latin typeface="Book Antiqua" pitchFamily="18" charset="0"/>
              </a:rPr>
              <a:t>(2014 yılı sonu itibariyle tamamlanacaktır.)</a:t>
            </a:r>
            <a:endParaRPr lang="tr-TR" sz="2400" b="1" dirty="0">
              <a:solidFill>
                <a:srgbClr val="C00000"/>
              </a:solidFill>
              <a:latin typeface="Book Antiqua" pitchFamily="18" charset="0"/>
            </a:endParaRPr>
          </a:p>
        </p:txBody>
      </p:sp>
      <p:sp>
        <p:nvSpPr>
          <p:cNvPr id="2" name="Dikdörtgen 1"/>
          <p:cNvSpPr/>
          <p:nvPr/>
        </p:nvSpPr>
        <p:spPr>
          <a:xfrm>
            <a:off x="467544" y="-27384"/>
            <a:ext cx="7524328" cy="954107"/>
          </a:xfrm>
          <a:prstGeom prst="rect">
            <a:avLst/>
          </a:prstGeom>
        </p:spPr>
        <p:txBody>
          <a:bodyPr wrap="square">
            <a:spAutoFit/>
          </a:bodyPr>
          <a:lstStyle/>
          <a:p>
            <a:pPr algn="ctr" fontAlgn="ctr"/>
            <a:r>
              <a:rPr lang="tr-TR" sz="2800" b="1" dirty="0" smtClean="0">
                <a:solidFill>
                  <a:srgbClr val="C00000"/>
                </a:solidFill>
                <a:latin typeface="Book Antiqua" pitchFamily="18" charset="0"/>
              </a:rPr>
              <a:t>Sosyal Güvenlik </a:t>
            </a:r>
            <a:r>
              <a:rPr lang="tr-TR" sz="2800" b="1" dirty="0" smtClean="0">
                <a:solidFill>
                  <a:srgbClr val="C00000"/>
                </a:solidFill>
                <a:latin typeface="Book Antiqua" pitchFamily="18" charset="0"/>
              </a:rPr>
              <a:t>Entegrasyon</a:t>
            </a:r>
          </a:p>
          <a:p>
            <a:pPr algn="ctr" fontAlgn="ctr"/>
            <a:r>
              <a:rPr lang="tr-TR" sz="2800" b="1" dirty="0" smtClean="0">
                <a:solidFill>
                  <a:srgbClr val="C00000"/>
                </a:solidFill>
                <a:latin typeface="Book Antiqua" pitchFamily="18" charset="0"/>
              </a:rPr>
              <a:t> </a:t>
            </a:r>
            <a:r>
              <a:rPr lang="tr-TR" sz="2800" b="1" dirty="0" smtClean="0">
                <a:solidFill>
                  <a:srgbClr val="C00000"/>
                </a:solidFill>
                <a:latin typeface="Book Antiqua" pitchFamily="18" charset="0"/>
              </a:rPr>
              <a:t>Projesi</a:t>
            </a:r>
            <a:endParaRPr lang="tr-TR" sz="2800" dirty="0">
              <a:solidFill>
                <a:srgbClr val="C00000"/>
              </a:solidFill>
            </a:endParaRPr>
          </a:p>
        </p:txBody>
      </p:sp>
      <p:pic>
        <p:nvPicPr>
          <p:cNvPr id="7" name="6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166503629"/>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Dikdörtgen 19"/>
          <p:cNvSpPr/>
          <p:nvPr/>
        </p:nvSpPr>
        <p:spPr>
          <a:xfrm>
            <a:off x="128588" y="922338"/>
            <a:ext cx="5761037" cy="54006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r-TR" sz="1800" dirty="0">
              <a:solidFill>
                <a:srgbClr val="FFFFFF"/>
              </a:solidFill>
              <a:latin typeface="Calibri" pitchFamily="34" charset="0"/>
              <a:cs typeface="Calibri" pitchFamily="34" charset="0"/>
            </a:endParaRPr>
          </a:p>
        </p:txBody>
      </p:sp>
      <p:sp>
        <p:nvSpPr>
          <p:cNvPr id="21" name="Dikdörtgen 20"/>
          <p:cNvSpPr/>
          <p:nvPr/>
        </p:nvSpPr>
        <p:spPr>
          <a:xfrm>
            <a:off x="6034088" y="922338"/>
            <a:ext cx="2879725" cy="54006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r-TR" dirty="0">
              <a:solidFill>
                <a:srgbClr val="FFFFFF"/>
              </a:solidFill>
            </a:endParaRPr>
          </a:p>
        </p:txBody>
      </p:sp>
      <p:sp>
        <p:nvSpPr>
          <p:cNvPr id="10244" name="Title 2"/>
          <p:cNvSpPr>
            <a:spLocks noGrp="1"/>
          </p:cNvSpPr>
          <p:nvPr>
            <p:ph type="title"/>
          </p:nvPr>
        </p:nvSpPr>
        <p:spPr>
          <a:xfrm>
            <a:off x="35496" y="0"/>
            <a:ext cx="8229600" cy="857250"/>
          </a:xfrm>
        </p:spPr>
        <p:txBody>
          <a:bodyPr>
            <a:noAutofit/>
          </a:bodyPr>
          <a:lstStyle/>
          <a:p>
            <a:r>
              <a:rPr lang="tr-TR" sz="2800" b="1" dirty="0" smtClean="0">
                <a:solidFill>
                  <a:srgbClr val="C00000"/>
                </a:solidFill>
                <a:effectLst/>
              </a:rPr>
              <a:t>Sosyal Güvenlik Entegrasyon </a:t>
            </a:r>
            <a:r>
              <a:rPr lang="tr-TR" sz="2800" b="1" dirty="0" smtClean="0">
                <a:solidFill>
                  <a:srgbClr val="C00000"/>
                </a:solidFill>
                <a:effectLst/>
              </a:rPr>
              <a:t/>
            </a:r>
            <a:br>
              <a:rPr lang="tr-TR" sz="2800" b="1" dirty="0" smtClean="0">
                <a:solidFill>
                  <a:srgbClr val="C00000"/>
                </a:solidFill>
                <a:effectLst/>
              </a:rPr>
            </a:br>
            <a:r>
              <a:rPr lang="tr-TR" sz="2800" b="1" dirty="0" smtClean="0">
                <a:solidFill>
                  <a:srgbClr val="C00000"/>
                </a:solidFill>
                <a:effectLst/>
              </a:rPr>
              <a:t>Projesi</a:t>
            </a:r>
            <a:endParaRPr lang="en-US" sz="2800" b="1" dirty="0" smtClean="0">
              <a:solidFill>
                <a:srgbClr val="C00000"/>
              </a:solidFill>
              <a:effectLst/>
            </a:endParaRPr>
          </a:p>
        </p:txBody>
      </p:sp>
      <p:sp>
        <p:nvSpPr>
          <p:cNvPr id="10246" name="Slide Number Placeholder 3"/>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buFont typeface="Wingdings" pitchFamily="2" charset="2"/>
              <a:buNone/>
            </a:pPr>
            <a:fld id="{90BDF99A-8F58-43D1-868C-0E129F75A05B}" type="slidenum">
              <a:rPr lang="tr-TR" smtClean="0"/>
              <a:pPr>
                <a:buFont typeface="Wingdings" pitchFamily="2" charset="2"/>
                <a:buNone/>
              </a:pPr>
              <a:t>27</a:t>
            </a:fld>
            <a:endParaRPr lang="tr-TR" smtClean="0"/>
          </a:p>
        </p:txBody>
      </p:sp>
      <p:sp>
        <p:nvSpPr>
          <p:cNvPr id="5" name="AutoShape 3"/>
          <p:cNvSpPr>
            <a:spLocks noChangeArrowheads="1"/>
          </p:cNvSpPr>
          <p:nvPr/>
        </p:nvSpPr>
        <p:spPr bwMode="gray">
          <a:xfrm>
            <a:off x="200025" y="1570038"/>
            <a:ext cx="5400675" cy="1008062"/>
          </a:xfrm>
          <a:prstGeom prst="roundRect">
            <a:avLst>
              <a:gd name="adj" fmla="val 10889"/>
            </a:avLst>
          </a:prstGeom>
          <a:gradFill rotWithShape="1">
            <a:gsLst>
              <a:gs pos="0">
                <a:schemeClr val="bg1">
                  <a:lumMod val="6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sp>
        <p:nvSpPr>
          <p:cNvPr id="10248" name="Text Box 7"/>
          <p:cNvSpPr txBox="1">
            <a:spLocks noChangeArrowheads="1"/>
          </p:cNvSpPr>
          <p:nvPr/>
        </p:nvSpPr>
        <p:spPr bwMode="gray">
          <a:xfrm>
            <a:off x="992188" y="1714500"/>
            <a:ext cx="4083868" cy="707886"/>
          </a:xfrm>
          <a:prstGeom prst="rect">
            <a:avLst/>
          </a:prstGeom>
          <a:noFill/>
          <a:ln w="9525" algn="ctr">
            <a:noFill/>
            <a:miter lim="800000"/>
            <a:headEnd/>
            <a:tailEnd/>
          </a:ln>
        </p:spPr>
        <p:txBody>
          <a:bodyPr wrap="square">
            <a:spAutoFit/>
          </a:bodyPr>
          <a:lstStyle/>
          <a:p>
            <a:pPr eaLnBrk="0" hangingPunct="0">
              <a:buFont typeface="Wingdings" pitchFamily="2" charset="2"/>
              <a:buNone/>
            </a:pPr>
            <a:r>
              <a:rPr lang="tr-TR" sz="2400" b="1" dirty="0">
                <a:solidFill>
                  <a:srgbClr val="000000"/>
                </a:solidFill>
                <a:latin typeface="Book Antiqua" pitchFamily="18" charset="0"/>
              </a:rPr>
              <a:t>e-Yönetim</a:t>
            </a:r>
            <a:endParaRPr lang="tr-TR" dirty="0">
              <a:solidFill>
                <a:srgbClr val="000000"/>
              </a:solidFill>
              <a:latin typeface="Book Antiqua" pitchFamily="18" charset="0"/>
            </a:endParaRPr>
          </a:p>
          <a:p>
            <a:pPr eaLnBrk="0" hangingPunct="0">
              <a:buFont typeface="Wingdings" pitchFamily="2" charset="2"/>
              <a:buNone/>
            </a:pPr>
            <a:r>
              <a:rPr lang="nn-NO" sz="1600" dirty="0">
                <a:solidFill>
                  <a:srgbClr val="000000"/>
                </a:solidFill>
                <a:latin typeface="Book Antiqua" pitchFamily="18" charset="0"/>
              </a:rPr>
              <a:t>Sosyal Sigortac</a:t>
            </a:r>
            <a:r>
              <a:rPr lang="tr-TR" sz="1600" dirty="0">
                <a:solidFill>
                  <a:srgbClr val="000000"/>
                </a:solidFill>
                <a:latin typeface="Book Antiqua" pitchFamily="18" charset="0"/>
              </a:rPr>
              <a:t>ılı</a:t>
            </a:r>
            <a:r>
              <a:rPr lang="nn-NO" sz="1600" dirty="0">
                <a:solidFill>
                  <a:srgbClr val="000000"/>
                </a:solidFill>
                <a:latin typeface="Book Antiqua" pitchFamily="18" charset="0"/>
              </a:rPr>
              <a:t>k Karar Destek Sistemi</a:t>
            </a:r>
            <a:endParaRPr lang="en-US" sz="1600" dirty="0">
              <a:solidFill>
                <a:srgbClr val="000000"/>
              </a:solidFill>
              <a:latin typeface="Book Antiqua" pitchFamily="18" charset="0"/>
            </a:endParaRPr>
          </a:p>
        </p:txBody>
      </p:sp>
      <p:sp>
        <p:nvSpPr>
          <p:cNvPr id="7" name="AutoShape 12"/>
          <p:cNvSpPr>
            <a:spLocks noChangeArrowheads="1"/>
          </p:cNvSpPr>
          <p:nvPr/>
        </p:nvSpPr>
        <p:spPr bwMode="gray">
          <a:xfrm>
            <a:off x="271463" y="5026025"/>
            <a:ext cx="5322887" cy="1081088"/>
          </a:xfrm>
          <a:prstGeom prst="roundRect">
            <a:avLst>
              <a:gd name="adj" fmla="val 10889"/>
            </a:avLst>
          </a:prstGeom>
          <a:gradFill rotWithShape="1">
            <a:gsLst>
              <a:gs pos="0">
                <a:schemeClr val="bg1">
                  <a:lumMod val="6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sp>
        <p:nvSpPr>
          <p:cNvPr id="10250" name="Text Box 15"/>
          <p:cNvSpPr txBox="1">
            <a:spLocks noChangeArrowheads="1"/>
          </p:cNvSpPr>
          <p:nvPr/>
        </p:nvSpPr>
        <p:spPr bwMode="gray">
          <a:xfrm>
            <a:off x="1208088" y="5314950"/>
            <a:ext cx="3700462" cy="708025"/>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e-Paylaşım</a:t>
            </a:r>
            <a:endParaRPr lang="tr-TR">
              <a:solidFill>
                <a:srgbClr val="000000"/>
              </a:solidFill>
              <a:latin typeface="Book Antiqua" pitchFamily="18" charset="0"/>
            </a:endParaRPr>
          </a:p>
          <a:p>
            <a:pPr eaLnBrk="0" hangingPunct="0">
              <a:buFont typeface="Wingdings" pitchFamily="2" charset="2"/>
              <a:buNone/>
            </a:pPr>
            <a:r>
              <a:rPr lang="nn-NO" sz="1600">
                <a:solidFill>
                  <a:srgbClr val="000000"/>
                </a:solidFill>
                <a:latin typeface="Book Antiqua" pitchFamily="18" charset="0"/>
              </a:rPr>
              <a:t>Veri Erişim ve Paylaş</a:t>
            </a:r>
            <a:r>
              <a:rPr lang="tr-TR" sz="1600">
                <a:solidFill>
                  <a:srgbClr val="000000"/>
                </a:solidFill>
                <a:latin typeface="Book Antiqua" pitchFamily="18" charset="0"/>
              </a:rPr>
              <a:t>ı</a:t>
            </a:r>
            <a:r>
              <a:rPr lang="nn-NO" sz="1600">
                <a:solidFill>
                  <a:srgbClr val="000000"/>
                </a:solidFill>
                <a:latin typeface="Book Antiqua" pitchFamily="18" charset="0"/>
              </a:rPr>
              <a:t>m Platformu</a:t>
            </a:r>
            <a:endParaRPr lang="en-US" sz="1600">
              <a:solidFill>
                <a:srgbClr val="000000"/>
              </a:solidFill>
              <a:latin typeface="Book Antiqua" pitchFamily="18" charset="0"/>
            </a:endParaRPr>
          </a:p>
        </p:txBody>
      </p:sp>
      <p:grpSp>
        <p:nvGrpSpPr>
          <p:cNvPr id="2" name="Grup 8"/>
          <p:cNvGrpSpPr>
            <a:grpSpLocks/>
          </p:cNvGrpSpPr>
          <p:nvPr/>
        </p:nvGrpSpPr>
        <p:grpSpPr bwMode="auto">
          <a:xfrm>
            <a:off x="306388" y="2868613"/>
            <a:ext cx="5329237" cy="2022475"/>
            <a:chOff x="1331639" y="3267016"/>
            <a:chExt cx="7056625" cy="1800201"/>
          </a:xfrm>
        </p:grpSpPr>
        <p:sp>
          <p:nvSpPr>
            <p:cNvPr id="10" name="AutoShape 3"/>
            <p:cNvSpPr>
              <a:spLocks noChangeArrowheads="1"/>
            </p:cNvSpPr>
            <p:nvPr/>
          </p:nvSpPr>
          <p:spPr bwMode="gray">
            <a:xfrm>
              <a:off x="1331639" y="3267016"/>
              <a:ext cx="1439913" cy="1800201"/>
            </a:xfrm>
            <a:prstGeom prst="roundRect">
              <a:avLst>
                <a:gd name="adj" fmla="val 10889"/>
              </a:avLst>
            </a:prstGeom>
            <a:gradFill rotWithShape="1">
              <a:gsLst>
                <a:gs pos="0">
                  <a:schemeClr val="accent5">
                    <a:lumMod val="7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sp>
          <p:nvSpPr>
            <p:cNvPr id="11" name="AutoShape 3"/>
            <p:cNvSpPr>
              <a:spLocks noChangeArrowheads="1"/>
            </p:cNvSpPr>
            <p:nvPr/>
          </p:nvSpPr>
          <p:spPr bwMode="gray">
            <a:xfrm>
              <a:off x="3185659" y="3267016"/>
              <a:ext cx="1439913" cy="1800201"/>
            </a:xfrm>
            <a:prstGeom prst="roundRect">
              <a:avLst>
                <a:gd name="adj" fmla="val 10889"/>
              </a:avLst>
            </a:prstGeom>
            <a:gradFill rotWithShape="1">
              <a:gsLst>
                <a:gs pos="0">
                  <a:schemeClr val="accent5">
                    <a:lumMod val="7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sp>
          <p:nvSpPr>
            <p:cNvPr id="12" name="AutoShape 3"/>
            <p:cNvSpPr>
              <a:spLocks noChangeArrowheads="1"/>
            </p:cNvSpPr>
            <p:nvPr/>
          </p:nvSpPr>
          <p:spPr bwMode="gray">
            <a:xfrm>
              <a:off x="5041780" y="3267016"/>
              <a:ext cx="1439914" cy="1800201"/>
            </a:xfrm>
            <a:prstGeom prst="roundRect">
              <a:avLst>
                <a:gd name="adj" fmla="val 10889"/>
              </a:avLst>
            </a:prstGeom>
            <a:gradFill rotWithShape="1">
              <a:gsLst>
                <a:gs pos="0">
                  <a:schemeClr val="accent5">
                    <a:lumMod val="7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sp>
          <p:nvSpPr>
            <p:cNvPr id="13" name="AutoShape 3"/>
            <p:cNvSpPr>
              <a:spLocks noChangeArrowheads="1"/>
            </p:cNvSpPr>
            <p:nvPr/>
          </p:nvSpPr>
          <p:spPr bwMode="gray">
            <a:xfrm>
              <a:off x="6948351" y="3267016"/>
              <a:ext cx="1439913" cy="1800201"/>
            </a:xfrm>
            <a:prstGeom prst="roundRect">
              <a:avLst>
                <a:gd name="adj" fmla="val 10889"/>
              </a:avLst>
            </a:prstGeom>
            <a:gradFill rotWithShape="1">
              <a:gsLst>
                <a:gs pos="0">
                  <a:schemeClr val="accent5">
                    <a:lumMod val="75000"/>
                  </a:scheme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tr-TR" dirty="0">
                <a:solidFill>
                  <a:srgbClr val="046CA6"/>
                </a:solidFill>
                <a:latin typeface="Book Antiqua" pitchFamily="18" charset="0"/>
              </a:endParaRPr>
            </a:p>
          </p:txBody>
        </p:sp>
      </p:grpSp>
      <p:sp>
        <p:nvSpPr>
          <p:cNvPr id="14" name="AutoShape 22"/>
          <p:cNvSpPr>
            <a:spLocks noChangeArrowheads="1"/>
          </p:cNvSpPr>
          <p:nvPr/>
        </p:nvSpPr>
        <p:spPr bwMode="gray">
          <a:xfrm>
            <a:off x="6105525" y="1570038"/>
            <a:ext cx="2519363" cy="1223962"/>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headEnd/>
            <a:tailEnd/>
          </a:ln>
          <a:effectLst>
            <a:outerShdw dist="107763" dir="2700000" sx="1000" sy="1000" algn="ctr" rotWithShape="0">
              <a:srgbClr val="000000">
                <a:alpha val="50000"/>
              </a:srgbClr>
            </a:outerShdw>
          </a:effectLst>
        </p:spPr>
        <p:txBody>
          <a:bodyPr wrap="none" anchor="ctr"/>
          <a:lstStyle/>
          <a:p>
            <a:pPr eaLnBrk="0" hangingPunct="0">
              <a:buFont typeface="Wingdings" pitchFamily="2" charset="2"/>
              <a:buNone/>
              <a:defRPr/>
            </a:pPr>
            <a:r>
              <a:rPr lang="tr-TR" dirty="0">
                <a:solidFill>
                  <a:srgbClr val="FEFEFE"/>
                </a:solidFill>
                <a:latin typeface="Book Antiqua" pitchFamily="18" charset="0"/>
              </a:rPr>
              <a:t>EBYS</a:t>
            </a:r>
            <a:endParaRPr lang="en-US" dirty="0">
              <a:solidFill>
                <a:srgbClr val="FEFEFE"/>
              </a:solidFill>
              <a:latin typeface="Book Antiqua" pitchFamily="18" charset="0"/>
            </a:endParaRPr>
          </a:p>
        </p:txBody>
      </p:sp>
      <p:sp>
        <p:nvSpPr>
          <p:cNvPr id="15" name="AutoShape 24"/>
          <p:cNvSpPr>
            <a:spLocks noChangeArrowheads="1"/>
          </p:cNvSpPr>
          <p:nvPr/>
        </p:nvSpPr>
        <p:spPr bwMode="gray">
          <a:xfrm>
            <a:off x="6105525" y="2433638"/>
            <a:ext cx="2519363" cy="1225550"/>
          </a:xfrm>
          <a:prstGeom prst="roundRect">
            <a:avLst>
              <a:gd name="adj" fmla="val 16667"/>
            </a:avLst>
          </a:prstGeom>
          <a:gradFill rotWithShape="1">
            <a:gsLst>
              <a:gs pos="0">
                <a:schemeClr val="hlink">
                  <a:gamma/>
                  <a:shade val="46275"/>
                  <a:invGamma/>
                </a:schemeClr>
              </a:gs>
              <a:gs pos="100000">
                <a:schemeClr val="hlink"/>
              </a:gs>
            </a:gsLst>
            <a:lin ang="0" scaled="1"/>
          </a:gradFill>
          <a:ln w="28575">
            <a:solidFill>
              <a:srgbClr val="FEFEFE"/>
            </a:solidFill>
            <a:round/>
            <a:headEnd/>
            <a:tailEnd/>
          </a:ln>
          <a:effectLst>
            <a:outerShdw dist="107763" dir="2700000" sx="1000" sy="1000" algn="ctr" rotWithShape="0">
              <a:srgbClr val="000000">
                <a:alpha val="50000"/>
              </a:srgbClr>
            </a:outerShdw>
          </a:effectLst>
        </p:spPr>
        <p:txBody>
          <a:bodyPr wrap="none" anchor="ctr"/>
          <a:lstStyle/>
          <a:p>
            <a:pPr eaLnBrk="0" hangingPunct="0">
              <a:buFont typeface="Wingdings" pitchFamily="2" charset="2"/>
              <a:buNone/>
              <a:defRPr/>
            </a:pPr>
            <a:r>
              <a:rPr lang="tr-TR" dirty="0">
                <a:solidFill>
                  <a:srgbClr val="FEFEFE"/>
                </a:solidFill>
                <a:latin typeface="Book Antiqua" pitchFamily="18" charset="0"/>
              </a:rPr>
              <a:t>MEDULA</a:t>
            </a:r>
            <a:endParaRPr lang="en-US" dirty="0">
              <a:solidFill>
                <a:srgbClr val="FEFEFE"/>
              </a:solidFill>
              <a:latin typeface="Book Antiqua" pitchFamily="18" charset="0"/>
            </a:endParaRPr>
          </a:p>
        </p:txBody>
      </p:sp>
      <p:sp>
        <p:nvSpPr>
          <p:cNvPr id="16" name="AutoShape 26"/>
          <p:cNvSpPr>
            <a:spLocks noChangeArrowheads="1"/>
          </p:cNvSpPr>
          <p:nvPr/>
        </p:nvSpPr>
        <p:spPr bwMode="gray">
          <a:xfrm>
            <a:off x="6105525" y="3298825"/>
            <a:ext cx="2519363" cy="1223963"/>
          </a:xfrm>
          <a:prstGeom prst="roundRect">
            <a:avLst>
              <a:gd name="adj" fmla="val 16667"/>
            </a:avLst>
          </a:prstGeom>
          <a:gradFill rotWithShape="1">
            <a:gsLst>
              <a:gs pos="0">
                <a:schemeClr val="folHlink">
                  <a:gamma/>
                  <a:shade val="46275"/>
                  <a:invGamma/>
                </a:schemeClr>
              </a:gs>
              <a:gs pos="100000">
                <a:schemeClr val="folHlink"/>
              </a:gs>
            </a:gsLst>
            <a:lin ang="0" scaled="1"/>
          </a:gradFill>
          <a:ln w="28575">
            <a:solidFill>
              <a:srgbClr val="FEFEFE"/>
            </a:solidFill>
            <a:round/>
            <a:headEnd/>
            <a:tailEnd/>
          </a:ln>
          <a:effectLst>
            <a:outerShdw dist="107763" dir="2700000" sx="1000" sy="1000" algn="ctr" rotWithShape="0">
              <a:srgbClr val="000000">
                <a:alpha val="50000"/>
              </a:srgbClr>
            </a:outerShdw>
          </a:effectLst>
        </p:spPr>
        <p:txBody>
          <a:bodyPr wrap="none" anchor="ctr"/>
          <a:lstStyle/>
          <a:p>
            <a:pPr eaLnBrk="0" hangingPunct="0">
              <a:buFont typeface="Wingdings" pitchFamily="2" charset="2"/>
              <a:buNone/>
              <a:defRPr/>
            </a:pPr>
            <a:r>
              <a:rPr lang="tr-TR" dirty="0">
                <a:solidFill>
                  <a:srgbClr val="FEFEFE"/>
                </a:solidFill>
                <a:latin typeface="Book Antiqua" pitchFamily="18" charset="0"/>
              </a:rPr>
              <a:t>MOSİP</a:t>
            </a:r>
            <a:endParaRPr lang="en-US" dirty="0">
              <a:solidFill>
                <a:srgbClr val="FEFEFE"/>
              </a:solidFill>
              <a:latin typeface="Book Antiqua" pitchFamily="18" charset="0"/>
            </a:endParaRPr>
          </a:p>
        </p:txBody>
      </p:sp>
      <p:sp>
        <p:nvSpPr>
          <p:cNvPr id="17" name="AutoShape 22"/>
          <p:cNvSpPr>
            <a:spLocks noChangeArrowheads="1"/>
          </p:cNvSpPr>
          <p:nvPr/>
        </p:nvSpPr>
        <p:spPr bwMode="gray">
          <a:xfrm>
            <a:off x="6105525" y="4162425"/>
            <a:ext cx="2519363" cy="1223963"/>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headEnd/>
            <a:tailEnd/>
          </a:ln>
          <a:effectLst>
            <a:outerShdw dist="107763" dir="2700000" sx="1000" sy="1000" algn="ctr" rotWithShape="0">
              <a:srgbClr val="000000">
                <a:alpha val="50000"/>
              </a:srgbClr>
            </a:outerShdw>
          </a:effectLst>
        </p:spPr>
        <p:txBody>
          <a:bodyPr wrap="none" anchor="ctr"/>
          <a:lstStyle/>
          <a:p>
            <a:pPr eaLnBrk="0" hangingPunct="0">
              <a:buFont typeface="Wingdings" pitchFamily="2" charset="2"/>
              <a:buNone/>
              <a:defRPr/>
            </a:pPr>
            <a:r>
              <a:rPr lang="tr-TR" dirty="0">
                <a:solidFill>
                  <a:srgbClr val="FEFEFE"/>
                </a:solidFill>
                <a:latin typeface="Book Antiqua" pitchFamily="18" charset="0"/>
              </a:rPr>
              <a:t>Veri Ambarı</a:t>
            </a:r>
            <a:endParaRPr lang="en-US" dirty="0">
              <a:solidFill>
                <a:srgbClr val="FEFEFE"/>
              </a:solidFill>
              <a:latin typeface="Book Antiqua" pitchFamily="18" charset="0"/>
            </a:endParaRPr>
          </a:p>
        </p:txBody>
      </p:sp>
      <p:sp>
        <p:nvSpPr>
          <p:cNvPr id="10256" name="Text Box 7"/>
          <p:cNvSpPr txBox="1">
            <a:spLocks noChangeArrowheads="1"/>
          </p:cNvSpPr>
          <p:nvPr/>
        </p:nvSpPr>
        <p:spPr bwMode="gray">
          <a:xfrm>
            <a:off x="164703" y="951111"/>
            <a:ext cx="5559425" cy="461665"/>
          </a:xfrm>
          <a:prstGeom prst="rect">
            <a:avLst/>
          </a:prstGeom>
          <a:noFill/>
          <a:ln w="9525" algn="ctr">
            <a:noFill/>
            <a:miter lim="800000"/>
            <a:headEnd/>
            <a:tailEnd/>
          </a:ln>
        </p:spPr>
        <p:txBody>
          <a:bodyPr wrap="square">
            <a:spAutoFit/>
          </a:bodyPr>
          <a:lstStyle/>
          <a:p>
            <a:pPr>
              <a:buFont typeface="Wingdings" pitchFamily="2" charset="2"/>
              <a:buNone/>
            </a:pPr>
            <a:r>
              <a:rPr lang="tr-TR" sz="2400" b="1" dirty="0">
                <a:solidFill>
                  <a:srgbClr val="000000"/>
                </a:solidFill>
                <a:latin typeface="Book Antiqua" pitchFamily="18" charset="0"/>
              </a:rPr>
              <a:t>Sosyal Güvenlik Entegrasyon Projesi</a:t>
            </a:r>
          </a:p>
        </p:txBody>
      </p:sp>
      <p:sp>
        <p:nvSpPr>
          <p:cNvPr id="10257" name="Text Box 7"/>
          <p:cNvSpPr txBox="1">
            <a:spLocks noChangeArrowheads="1"/>
          </p:cNvSpPr>
          <p:nvPr/>
        </p:nvSpPr>
        <p:spPr bwMode="gray">
          <a:xfrm>
            <a:off x="6289675" y="993775"/>
            <a:ext cx="2835275" cy="461963"/>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Diğer Projeler</a:t>
            </a:r>
            <a:endParaRPr lang="en-US" sz="1600">
              <a:solidFill>
                <a:srgbClr val="000000"/>
              </a:solidFill>
              <a:latin typeface="Book Antiqua" pitchFamily="18" charset="0"/>
            </a:endParaRPr>
          </a:p>
        </p:txBody>
      </p:sp>
      <p:sp>
        <p:nvSpPr>
          <p:cNvPr id="26" name="AutoShape 24"/>
          <p:cNvSpPr>
            <a:spLocks noChangeArrowheads="1"/>
          </p:cNvSpPr>
          <p:nvPr/>
        </p:nvSpPr>
        <p:spPr bwMode="gray">
          <a:xfrm>
            <a:off x="6105525" y="5026025"/>
            <a:ext cx="2519363" cy="1223963"/>
          </a:xfrm>
          <a:prstGeom prst="roundRect">
            <a:avLst>
              <a:gd name="adj" fmla="val 16667"/>
            </a:avLst>
          </a:prstGeom>
          <a:gradFill rotWithShape="1">
            <a:gsLst>
              <a:gs pos="0">
                <a:schemeClr val="hlink">
                  <a:gamma/>
                  <a:shade val="46275"/>
                  <a:invGamma/>
                </a:schemeClr>
              </a:gs>
              <a:gs pos="100000">
                <a:schemeClr val="hlink"/>
              </a:gs>
            </a:gsLst>
            <a:lin ang="0" scaled="1"/>
          </a:gradFill>
          <a:ln w="28575">
            <a:solidFill>
              <a:srgbClr val="FEFEFE"/>
            </a:solidFill>
            <a:round/>
            <a:headEnd/>
            <a:tailEnd/>
          </a:ln>
          <a:effectLst>
            <a:outerShdw dist="107763" dir="2700000" sx="1000" sy="1000" algn="ctr" rotWithShape="0">
              <a:srgbClr val="000000">
                <a:alpha val="50000"/>
              </a:srgbClr>
            </a:outerShdw>
          </a:effectLst>
        </p:spPr>
        <p:txBody>
          <a:bodyPr wrap="none" anchor="ctr"/>
          <a:lstStyle/>
          <a:p>
            <a:pPr eaLnBrk="0" hangingPunct="0">
              <a:buFont typeface="Wingdings" pitchFamily="2" charset="2"/>
              <a:buNone/>
              <a:defRPr/>
            </a:pPr>
            <a:r>
              <a:rPr lang="tr-TR" dirty="0">
                <a:solidFill>
                  <a:srgbClr val="FEFEFE"/>
                </a:solidFill>
                <a:latin typeface="Book Antiqua" pitchFamily="18" charset="0"/>
              </a:rPr>
              <a:t>Modernizasyon</a:t>
            </a:r>
            <a:endParaRPr lang="en-US" dirty="0">
              <a:solidFill>
                <a:srgbClr val="FEFEFE"/>
              </a:solidFill>
              <a:latin typeface="Book Antiqua" pitchFamily="18" charset="0"/>
            </a:endParaRPr>
          </a:p>
        </p:txBody>
      </p:sp>
      <p:sp>
        <p:nvSpPr>
          <p:cNvPr id="10259" name="Text Box 15"/>
          <p:cNvSpPr txBox="1">
            <a:spLocks noChangeArrowheads="1"/>
          </p:cNvSpPr>
          <p:nvPr/>
        </p:nvSpPr>
        <p:spPr bwMode="gray">
          <a:xfrm rot="-5400000">
            <a:off x="-110331" y="3398044"/>
            <a:ext cx="2016125" cy="954087"/>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e-Tescil</a:t>
            </a:r>
            <a:endParaRPr lang="tr-TR">
              <a:solidFill>
                <a:srgbClr val="000000"/>
              </a:solidFill>
              <a:latin typeface="Book Antiqua" pitchFamily="18" charset="0"/>
            </a:endParaRPr>
          </a:p>
          <a:p>
            <a:pPr eaLnBrk="0" hangingPunct="0">
              <a:buFont typeface="Wingdings" pitchFamily="2" charset="2"/>
              <a:buNone/>
            </a:pPr>
            <a:r>
              <a:rPr lang="tr-TR" sz="1600">
                <a:solidFill>
                  <a:srgbClr val="000000"/>
                </a:solidFill>
                <a:latin typeface="Book Antiqua" pitchFamily="18" charset="0"/>
              </a:rPr>
              <a:t>Entegre Tescil Yönetimi</a:t>
            </a:r>
            <a:endParaRPr lang="en-US" sz="1600">
              <a:solidFill>
                <a:srgbClr val="000000"/>
              </a:solidFill>
              <a:latin typeface="Book Antiqua" pitchFamily="18" charset="0"/>
            </a:endParaRPr>
          </a:p>
        </p:txBody>
      </p:sp>
      <p:sp>
        <p:nvSpPr>
          <p:cNvPr id="10260" name="Text Box 15"/>
          <p:cNvSpPr txBox="1">
            <a:spLocks noChangeArrowheads="1"/>
          </p:cNvSpPr>
          <p:nvPr/>
        </p:nvSpPr>
        <p:spPr bwMode="gray">
          <a:xfrm rot="-5400000">
            <a:off x="4134644" y="3398044"/>
            <a:ext cx="2016125" cy="954087"/>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e-Emeklilik</a:t>
            </a:r>
          </a:p>
          <a:p>
            <a:pPr eaLnBrk="0" hangingPunct="0">
              <a:buFont typeface="Wingdings" pitchFamily="2" charset="2"/>
              <a:buNone/>
            </a:pPr>
            <a:r>
              <a:rPr lang="tr-TR" sz="1600">
                <a:solidFill>
                  <a:srgbClr val="000000"/>
                </a:solidFill>
                <a:latin typeface="Book Antiqua" pitchFamily="18" charset="0"/>
              </a:rPr>
              <a:t>Entegre Emeklilik  Yönetimi</a:t>
            </a:r>
            <a:endParaRPr lang="en-US" sz="1600">
              <a:solidFill>
                <a:srgbClr val="000000"/>
              </a:solidFill>
              <a:latin typeface="Book Antiqua" pitchFamily="18" charset="0"/>
            </a:endParaRPr>
          </a:p>
        </p:txBody>
      </p:sp>
      <p:sp>
        <p:nvSpPr>
          <p:cNvPr id="10261" name="Text Box 15"/>
          <p:cNvSpPr txBox="1">
            <a:spLocks noChangeArrowheads="1"/>
          </p:cNvSpPr>
          <p:nvPr/>
        </p:nvSpPr>
        <p:spPr bwMode="gray">
          <a:xfrm rot="-5400000">
            <a:off x="2621756" y="3398044"/>
            <a:ext cx="2016125" cy="954088"/>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e-Hizmet</a:t>
            </a:r>
          </a:p>
          <a:p>
            <a:pPr eaLnBrk="0" hangingPunct="0">
              <a:buFont typeface="Wingdings" pitchFamily="2" charset="2"/>
              <a:buNone/>
            </a:pPr>
            <a:r>
              <a:rPr lang="tr-TR" sz="1600">
                <a:solidFill>
                  <a:srgbClr val="000000"/>
                </a:solidFill>
                <a:latin typeface="Book Antiqua" pitchFamily="18" charset="0"/>
              </a:rPr>
              <a:t>Entegre Hizmet Yönetimi</a:t>
            </a:r>
            <a:endParaRPr lang="en-US" sz="1600">
              <a:solidFill>
                <a:srgbClr val="000000"/>
              </a:solidFill>
              <a:latin typeface="Book Antiqua" pitchFamily="18" charset="0"/>
            </a:endParaRPr>
          </a:p>
        </p:txBody>
      </p:sp>
      <p:sp>
        <p:nvSpPr>
          <p:cNvPr id="10262" name="Text Box 15"/>
          <p:cNvSpPr txBox="1">
            <a:spLocks noChangeArrowheads="1"/>
          </p:cNvSpPr>
          <p:nvPr/>
        </p:nvSpPr>
        <p:spPr bwMode="gray">
          <a:xfrm rot="-5400000">
            <a:off x="1253331" y="3398044"/>
            <a:ext cx="2016125" cy="954088"/>
          </a:xfrm>
          <a:prstGeom prst="rect">
            <a:avLst/>
          </a:prstGeom>
          <a:noFill/>
          <a:ln w="9525" algn="ctr">
            <a:noFill/>
            <a:miter lim="800000"/>
            <a:headEnd/>
            <a:tailEnd/>
          </a:ln>
        </p:spPr>
        <p:txBody>
          <a:bodyPr>
            <a:spAutoFit/>
          </a:bodyPr>
          <a:lstStyle/>
          <a:p>
            <a:pPr eaLnBrk="0" hangingPunct="0">
              <a:buFont typeface="Wingdings" pitchFamily="2" charset="2"/>
              <a:buNone/>
            </a:pPr>
            <a:r>
              <a:rPr lang="tr-TR" sz="2400" b="1">
                <a:solidFill>
                  <a:srgbClr val="000000"/>
                </a:solidFill>
                <a:latin typeface="Book Antiqua" pitchFamily="18" charset="0"/>
              </a:rPr>
              <a:t>e-Prim</a:t>
            </a:r>
          </a:p>
          <a:p>
            <a:pPr eaLnBrk="0" hangingPunct="0">
              <a:buFont typeface="Wingdings" pitchFamily="2" charset="2"/>
              <a:buNone/>
            </a:pPr>
            <a:r>
              <a:rPr lang="tr-TR" sz="1600">
                <a:solidFill>
                  <a:srgbClr val="000000"/>
                </a:solidFill>
                <a:latin typeface="Book Antiqua" pitchFamily="18" charset="0"/>
              </a:rPr>
              <a:t>Entegre Prim Yönetimi</a:t>
            </a:r>
            <a:endParaRPr lang="en-US" sz="1600">
              <a:solidFill>
                <a:srgbClr val="000000"/>
              </a:solidFill>
              <a:latin typeface="Book Antiqua" pitchFamily="18" charset="0"/>
            </a:endParaRPr>
          </a:p>
        </p:txBody>
      </p:sp>
      <p:pic>
        <p:nvPicPr>
          <p:cNvPr id="27" name="26 Resim" descr="image.png"/>
          <p:cNvPicPr>
            <a:picLocks noChangeAspect="1"/>
          </p:cNvPicPr>
          <p:nvPr/>
        </p:nvPicPr>
        <p:blipFill>
          <a:blip r:embed="rId3" cstate="print"/>
          <a:stretch>
            <a:fillRect/>
          </a:stretch>
        </p:blipFill>
        <p:spPr>
          <a:xfrm>
            <a:off x="6876256" y="116632"/>
            <a:ext cx="2195736" cy="575027"/>
          </a:xfrm>
          <a:prstGeom prst="rect">
            <a:avLst/>
          </a:prstGeom>
        </p:spPr>
      </p:pic>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971600" y="1052736"/>
            <a:ext cx="7056784" cy="1077218"/>
          </a:xfrm>
          <a:prstGeom prst="rect">
            <a:avLst/>
          </a:prstGeom>
        </p:spPr>
        <p:txBody>
          <a:bodyPr wrap="square">
            <a:spAutoFit/>
          </a:bodyPr>
          <a:lstStyle/>
          <a:p>
            <a:pPr algn="ctr"/>
            <a:r>
              <a:rPr lang="tr-TR" sz="3200" b="1" dirty="0" smtClean="0">
                <a:solidFill>
                  <a:srgbClr val="0000FF"/>
                </a:solidFill>
                <a:latin typeface="Book Antiqua" pitchFamily="18" charset="0"/>
                <a:ea typeface="+mj-ea"/>
                <a:cs typeface="+mj-cs"/>
              </a:rPr>
              <a:t>VATANDAŞ ODAKLI HİZMETLERİMİZ</a:t>
            </a:r>
            <a:endParaRPr lang="tr-TR" sz="3200" b="1" dirty="0">
              <a:solidFill>
                <a:srgbClr val="0000FF"/>
              </a:solidFill>
              <a:latin typeface="Book Antiqua" pitchFamily="18" charset="0"/>
              <a:ea typeface="+mj-ea"/>
              <a:cs typeface="+mj-cs"/>
            </a:endParaRPr>
          </a:p>
        </p:txBody>
      </p:sp>
      <p:pic>
        <p:nvPicPr>
          <p:cNvPr id="6" name="5 Resim" descr="3D-ikon-7.png"/>
          <p:cNvPicPr>
            <a:picLocks noChangeAspect="1"/>
          </p:cNvPicPr>
          <p:nvPr/>
        </p:nvPicPr>
        <p:blipFill>
          <a:blip r:embed="rId2" cstate="print"/>
          <a:stretch>
            <a:fillRect/>
          </a:stretch>
        </p:blipFill>
        <p:spPr>
          <a:xfrm>
            <a:off x="1619672" y="2276872"/>
            <a:ext cx="5760640" cy="2916324"/>
          </a:xfrm>
          <a:prstGeom prst="rect">
            <a:avLst/>
          </a:prstGeom>
          <a:ln>
            <a:noFill/>
          </a:ln>
          <a:effectLst>
            <a:softEdge rad="12700"/>
          </a:effectLst>
        </p:spPr>
      </p:pic>
      <p:pic>
        <p:nvPicPr>
          <p:cNvPr id="4" name="3 Resim" descr="image.png"/>
          <p:cNvPicPr>
            <a:picLocks noChangeAspect="1"/>
          </p:cNvPicPr>
          <p:nvPr/>
        </p:nvPicPr>
        <p:blipFill>
          <a:blip r:embed="rId3" cstate="print"/>
          <a:stretch>
            <a:fillRect/>
          </a:stretch>
        </p:blipFill>
        <p:spPr>
          <a:xfrm>
            <a:off x="2411760" y="5229200"/>
            <a:ext cx="4032448" cy="1056032"/>
          </a:xfrm>
          <a:prstGeom prst="rect">
            <a:avLst/>
          </a:prstGeom>
        </p:spPr>
      </p:pic>
    </p:spTree>
    <p:extLst>
      <p:ext uri="{BB962C8B-B14F-4D97-AF65-F5344CB8AC3E}">
        <p14:creationId xmlns:p14="http://schemas.microsoft.com/office/powerpoint/2010/main" xmlns="" val="3439388862"/>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0 Resim" descr="SGK HN-revize-04 - engelli ergonomi.png"/>
          <p:cNvPicPr>
            <a:picLocks noChangeAspect="1"/>
          </p:cNvPicPr>
          <p:nvPr/>
        </p:nvPicPr>
        <p:blipFill>
          <a:blip r:embed="rId3" cstate="print"/>
          <a:stretch>
            <a:fillRect/>
          </a:stretch>
        </p:blipFill>
        <p:spPr>
          <a:xfrm>
            <a:off x="0" y="3861048"/>
            <a:ext cx="4050495" cy="2996952"/>
          </a:xfrm>
          <a:prstGeom prst="rect">
            <a:avLst/>
          </a:prstGeom>
        </p:spPr>
      </p:pic>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29</a:t>
            </a:fld>
            <a:endParaRPr lang="en-US" dirty="0"/>
          </a:p>
        </p:txBody>
      </p:sp>
      <p:sp>
        <p:nvSpPr>
          <p:cNvPr id="7" name="Başlık 1"/>
          <p:cNvSpPr>
            <a:spLocks noGrp="1"/>
          </p:cNvSpPr>
          <p:nvPr>
            <p:ph type="title"/>
          </p:nvPr>
        </p:nvSpPr>
        <p:spPr>
          <a:xfrm>
            <a:off x="179512" y="-27384"/>
            <a:ext cx="8229600" cy="857250"/>
          </a:xfrm>
        </p:spPr>
        <p:txBody>
          <a:bodyPr>
            <a:normAutofit/>
          </a:bodyPr>
          <a:lstStyle/>
          <a:p>
            <a:pPr>
              <a:defRPr/>
            </a:pPr>
            <a:r>
              <a:rPr lang="tr-TR" dirty="0" smtClean="0">
                <a:solidFill>
                  <a:srgbClr val="C00000"/>
                </a:solidFill>
              </a:rPr>
              <a:t>İNSANSIZ HİZMET NOKTASI</a:t>
            </a:r>
            <a:endParaRPr lang="tr-TR" dirty="0">
              <a:solidFill>
                <a:srgbClr val="C00000"/>
              </a:solidFill>
            </a:endParaRPr>
          </a:p>
        </p:txBody>
      </p:sp>
      <p:sp>
        <p:nvSpPr>
          <p:cNvPr id="8" name="Dikdörtgen 7"/>
          <p:cNvSpPr/>
          <p:nvPr/>
        </p:nvSpPr>
        <p:spPr>
          <a:xfrm>
            <a:off x="0" y="980728"/>
            <a:ext cx="5270520" cy="2400657"/>
          </a:xfrm>
          <a:prstGeom prst="rect">
            <a:avLst/>
          </a:prstGeom>
        </p:spPr>
        <p:txBody>
          <a:bodyPr wrap="square">
            <a:spAutoFit/>
          </a:bodyPr>
          <a:lstStyle/>
          <a:p>
            <a:pPr marL="285750" indent="-285750" algn="just" eaLnBrk="0" hangingPunct="0">
              <a:spcBef>
                <a:spcPct val="30000"/>
              </a:spcBef>
              <a:buClr>
                <a:srgbClr val="C00000"/>
              </a:buClr>
              <a:buFont typeface="Wingdings" pitchFamily="2" charset="2"/>
              <a:buChar char="v"/>
              <a:defRPr/>
            </a:pPr>
            <a:r>
              <a:rPr lang="tr-TR" sz="2000" dirty="0" smtClean="0">
                <a:latin typeface="Book Antiqua" pitchFamily="18" charset="0"/>
                <a:cs typeface="+mn-cs"/>
              </a:rPr>
              <a:t>Vatandaşlarımızın;</a:t>
            </a:r>
          </a:p>
          <a:p>
            <a:pPr marL="800100" lvl="1" indent="-342900" algn="just" eaLnBrk="0" hangingPunct="0">
              <a:spcBef>
                <a:spcPct val="30000"/>
              </a:spcBef>
              <a:buClr>
                <a:schemeClr val="accent6">
                  <a:lumMod val="75000"/>
                </a:schemeClr>
              </a:buClr>
              <a:buFont typeface="Wingdings" pitchFamily="2" charset="2"/>
              <a:buChar char="§"/>
              <a:defRPr/>
            </a:pPr>
            <a:r>
              <a:rPr lang="tr-TR" sz="2000" dirty="0" smtClean="0">
                <a:latin typeface="Book Antiqua" pitchFamily="18" charset="0"/>
                <a:cs typeface="+mn-cs"/>
              </a:rPr>
              <a:t>Bilgi edinme,</a:t>
            </a:r>
          </a:p>
          <a:p>
            <a:pPr marL="800100" lvl="1" indent="-342900" algn="just" eaLnBrk="0" hangingPunct="0">
              <a:spcBef>
                <a:spcPct val="30000"/>
              </a:spcBef>
              <a:buClr>
                <a:schemeClr val="accent6">
                  <a:lumMod val="75000"/>
                </a:schemeClr>
              </a:buClr>
              <a:buFont typeface="Wingdings" pitchFamily="2" charset="2"/>
              <a:buChar char="§"/>
              <a:defRPr/>
            </a:pPr>
            <a:r>
              <a:rPr lang="tr-TR" sz="2000" dirty="0" smtClean="0">
                <a:latin typeface="Book Antiqua" pitchFamily="18" charset="0"/>
                <a:cs typeface="+mn-cs"/>
              </a:rPr>
              <a:t>Taleplerini iletme,</a:t>
            </a:r>
          </a:p>
          <a:p>
            <a:pPr marL="800100" lvl="1" indent="-342900" algn="just" eaLnBrk="0" hangingPunct="0">
              <a:spcBef>
                <a:spcPct val="30000"/>
              </a:spcBef>
              <a:buClr>
                <a:schemeClr val="accent6">
                  <a:lumMod val="75000"/>
                </a:schemeClr>
              </a:buClr>
              <a:buFont typeface="Wingdings" pitchFamily="2" charset="2"/>
              <a:buChar char="§"/>
              <a:defRPr/>
            </a:pPr>
            <a:r>
              <a:rPr lang="tr-TR" sz="2000" dirty="0" smtClean="0">
                <a:latin typeface="Book Antiqua" pitchFamily="18" charset="0"/>
                <a:cs typeface="+mn-cs"/>
              </a:rPr>
              <a:t>İşlem sonuçlarını görme,</a:t>
            </a:r>
          </a:p>
          <a:p>
            <a:pPr marL="800100" lvl="1" indent="-342900" algn="just" eaLnBrk="0" hangingPunct="0">
              <a:spcBef>
                <a:spcPct val="30000"/>
              </a:spcBef>
              <a:buClr>
                <a:schemeClr val="accent6">
                  <a:lumMod val="75000"/>
                </a:schemeClr>
              </a:buClr>
              <a:buFont typeface="Wingdings" pitchFamily="2" charset="2"/>
              <a:buChar char="§"/>
              <a:defRPr/>
            </a:pPr>
            <a:r>
              <a:rPr lang="tr-TR" sz="2000" dirty="0" smtClean="0">
                <a:latin typeface="Book Antiqua" pitchFamily="18" charset="0"/>
                <a:cs typeface="+mn-cs"/>
              </a:rPr>
              <a:t>Sağlık aktivasyonu,</a:t>
            </a:r>
          </a:p>
          <a:p>
            <a:pPr marL="800100" lvl="1" indent="-342900" algn="just" eaLnBrk="0" hangingPunct="0">
              <a:spcBef>
                <a:spcPct val="30000"/>
              </a:spcBef>
              <a:buClr>
                <a:schemeClr val="accent6">
                  <a:lumMod val="75000"/>
                </a:schemeClr>
              </a:buClr>
              <a:buFont typeface="Wingdings" pitchFamily="2" charset="2"/>
              <a:buChar char="§"/>
              <a:defRPr/>
            </a:pPr>
            <a:r>
              <a:rPr lang="tr-TR" sz="2000" dirty="0" smtClean="0">
                <a:latin typeface="Book Antiqua" pitchFamily="18" charset="0"/>
                <a:cs typeface="+mn-cs"/>
              </a:rPr>
              <a:t>Sigorta primlerini ödeme,</a:t>
            </a:r>
          </a:p>
        </p:txBody>
      </p:sp>
      <p:pic>
        <p:nvPicPr>
          <p:cNvPr id="10" name="9 Resim" descr="SGK HN-revize-01- kapılı kopyala.png"/>
          <p:cNvPicPr>
            <a:picLocks noChangeAspect="1"/>
          </p:cNvPicPr>
          <p:nvPr/>
        </p:nvPicPr>
        <p:blipFill>
          <a:blip r:embed="rId4" cstate="print"/>
          <a:stretch>
            <a:fillRect/>
          </a:stretch>
        </p:blipFill>
        <p:spPr>
          <a:xfrm>
            <a:off x="3779912" y="692696"/>
            <a:ext cx="6226002" cy="3960440"/>
          </a:xfrm>
          <a:prstGeom prst="rect">
            <a:avLst/>
          </a:prstGeom>
        </p:spPr>
      </p:pic>
      <p:sp>
        <p:nvSpPr>
          <p:cNvPr id="12" name="11 Dikdörtgen"/>
          <p:cNvSpPr/>
          <p:nvPr/>
        </p:nvSpPr>
        <p:spPr>
          <a:xfrm>
            <a:off x="4283968" y="4657779"/>
            <a:ext cx="4572000" cy="1015663"/>
          </a:xfrm>
          <a:prstGeom prst="rect">
            <a:avLst/>
          </a:prstGeom>
        </p:spPr>
        <p:txBody>
          <a:bodyPr>
            <a:spAutoFit/>
          </a:bodyPr>
          <a:lstStyle/>
          <a:p>
            <a:pPr marL="4763" lvl="1" algn="just" eaLnBrk="0" hangingPunct="0">
              <a:spcBef>
                <a:spcPct val="30000"/>
              </a:spcBef>
              <a:buClr>
                <a:srgbClr val="C00000"/>
              </a:buClr>
              <a:defRPr/>
            </a:pPr>
            <a:r>
              <a:rPr lang="tr-TR" sz="2000" dirty="0" smtClean="0">
                <a:latin typeface="Book Antiqua" pitchFamily="18" charset="0"/>
              </a:rPr>
              <a:t>İşlemlerini 7/24 yapabilmelerini sağlayacak olan  sosyal güvenlik hizmet merkezleri oluşturulacaktır</a:t>
            </a:r>
            <a:r>
              <a:rPr lang="tr-TR" sz="2000" dirty="0" smtClean="0">
                <a:latin typeface="Book Antiqua" pitchFamily="18" charset="0"/>
              </a:rPr>
              <a:t>.</a:t>
            </a:r>
            <a:endParaRPr lang="tr-TR" sz="2000" dirty="0" smtClean="0">
              <a:latin typeface="Book Antiqua" pitchFamily="18" charset="0"/>
            </a:endParaRPr>
          </a:p>
        </p:txBody>
      </p:sp>
      <p:pic>
        <p:nvPicPr>
          <p:cNvPr id="9" name="8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4736578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Başlık"/>
          <p:cNvSpPr>
            <a:spLocks noGrp="1"/>
          </p:cNvSpPr>
          <p:nvPr>
            <p:ph type="title"/>
          </p:nvPr>
        </p:nvSpPr>
        <p:spPr bwMode="auto"/>
        <p:txBody>
          <a:bodyPr/>
          <a:lstStyle/>
          <a:p>
            <a:endParaRPr lang="tr-TR" smtClean="0"/>
          </a:p>
        </p:txBody>
      </p:sp>
      <p:sp>
        <p:nvSpPr>
          <p:cNvPr id="5123" name="2 İçerik Yer Tutucusu"/>
          <p:cNvSpPr>
            <a:spLocks noGrp="1"/>
          </p:cNvSpPr>
          <p:nvPr>
            <p:ph idx="1"/>
          </p:nvPr>
        </p:nvSpPr>
        <p:spPr>
          <a:xfrm>
            <a:off x="500063" y="981075"/>
            <a:ext cx="8320087" cy="5238750"/>
          </a:xfrm>
        </p:spPr>
        <p:txBody>
          <a:bodyPr/>
          <a:lstStyle/>
          <a:p>
            <a:pPr algn="just"/>
            <a:r>
              <a:rPr lang="tr-TR" smtClean="0"/>
              <a:t>Bugün Anadolu’da, Balkanlarda, Avrupa’da, Orta Doğu’da ve Kuzey Afrika’da bu büyük idealin varlığı, yüzümüze bakarak her gün şahitlik yapmaktadır. Bu millet, bırakın insanları, hayvanların yaşamı için bile sosyal politikalar geliştirmiştir.</a:t>
            </a:r>
          </a:p>
          <a:p>
            <a:pPr algn="just"/>
            <a:endParaRPr lang="tr-TR" sz="800" smtClean="0"/>
          </a:p>
          <a:p>
            <a:pPr algn="just"/>
            <a:r>
              <a:rPr lang="tr-TR" smtClean="0"/>
              <a:t>Türkiye Cumhuriyeti Devleti, son on yılda çok büyük atılımlara imza attı. Bu kalkınma, büyüme, madden yükseliş, manen yüceliş ve atılımların arkasında, yukarıda zikrettiğimiz kültür ve medeniyetin gönüllere sirayet eden coşkusu yatmaktadır. </a:t>
            </a:r>
          </a:p>
          <a:p>
            <a:pPr algn="just"/>
            <a:endParaRPr lang="tr-TR" sz="800" smtClean="0"/>
          </a:p>
          <a:p>
            <a:pPr algn="just"/>
            <a:r>
              <a:rPr lang="tr-TR" smtClean="0"/>
              <a:t>İşte bu ruhla, Anadolu insanının da, gelişmiş toplumların yaşam standartlarına ulaşması için büyük bir karar alınarak bir reform gerçekleştirildi. </a:t>
            </a:r>
          </a:p>
          <a:p>
            <a:pPr algn="just"/>
            <a:endParaRPr lang="tr-TR" sz="800" smtClean="0"/>
          </a:p>
          <a:p>
            <a:pPr algn="just"/>
            <a:r>
              <a:rPr lang="tr-TR" smtClean="0"/>
              <a:t>Bu reform Sosyal Güvenlik Reformudur. 01 Ekim 2008 tarihinde yürürlüğe giren Reform, bugün ve yarın arasında denge kuran, vatandaş odaklı yapısıyla vatandaşlarımızın yüzünü güldürmeyi başarmıştır.</a:t>
            </a:r>
          </a:p>
          <a:p>
            <a:pPr algn="just"/>
            <a:endParaRPr lang="tr-TR" smtClean="0"/>
          </a:p>
        </p:txBody>
      </p:sp>
      <p:sp>
        <p:nvSpPr>
          <p:cNvPr id="4" name="3 Veri Yer Tutucusu"/>
          <p:cNvSpPr>
            <a:spLocks noGrp="1"/>
          </p:cNvSpPr>
          <p:nvPr>
            <p:ph type="dt" sz="quarter" idx="10"/>
          </p:nvPr>
        </p:nvSpPr>
        <p:spPr/>
        <p:txBody>
          <a:bodyPr/>
          <a:lstStyle/>
          <a:p>
            <a:fld id="{8935A8DE-2963-4C3F-9723-535E6528C0E2}" type="datetime1">
              <a:rPr lang="tr-TR"/>
              <a:pPr/>
              <a:t>17.11.2013</a:t>
            </a:fld>
            <a:endParaRPr lang="en-US"/>
          </a:p>
        </p:txBody>
      </p:sp>
      <p:sp>
        <p:nvSpPr>
          <p:cNvPr id="5" name="4 Slayt Numarası Yer Tutucusu"/>
          <p:cNvSpPr>
            <a:spLocks noGrp="1"/>
          </p:cNvSpPr>
          <p:nvPr>
            <p:ph type="sldNum" sz="quarter" idx="12"/>
          </p:nvPr>
        </p:nvSpPr>
        <p:spPr/>
        <p:txBody>
          <a:bodyPr/>
          <a:lstStyle/>
          <a:p>
            <a:fld id="{31FEAB06-16C1-4DFB-9161-E7C4F422C031}" type="slidenum">
              <a:rPr lang="en-US"/>
              <a:pPr/>
              <a:t>3</a:t>
            </a:fld>
            <a:endParaRPr lang="en-US"/>
          </a:p>
        </p:txBody>
      </p:sp>
      <p:sp>
        <p:nvSpPr>
          <p:cNvPr id="6" name="5 Altbilgi Yer Tutucusu"/>
          <p:cNvSpPr>
            <a:spLocks noGrp="1"/>
          </p:cNvSpPr>
          <p:nvPr>
            <p:ph type="ftr" sz="quarter" idx="11"/>
          </p:nvPr>
        </p:nvSpPr>
        <p:spPr/>
        <p:txBody>
          <a:bodyPr/>
          <a:lstStyle/>
          <a:p>
            <a:r>
              <a:rPr lang="tr-TR"/>
              <a:t>Sosyal Güvenlik Kurumu</a:t>
            </a:r>
            <a:endParaRPr lang="en-US"/>
          </a:p>
        </p:txBody>
      </p:sp>
      <p:pic>
        <p:nvPicPr>
          <p:cNvPr id="9" name="8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30</a:t>
            </a:fld>
            <a:endParaRPr lang="en-US" dirty="0"/>
          </a:p>
        </p:txBody>
      </p:sp>
      <p:sp>
        <p:nvSpPr>
          <p:cNvPr id="7" name="Başlık 1"/>
          <p:cNvSpPr>
            <a:spLocks noGrp="1"/>
          </p:cNvSpPr>
          <p:nvPr>
            <p:ph type="title"/>
          </p:nvPr>
        </p:nvSpPr>
        <p:spPr>
          <a:xfrm>
            <a:off x="179512" y="0"/>
            <a:ext cx="8229600" cy="857250"/>
          </a:xfrm>
        </p:spPr>
        <p:txBody>
          <a:bodyPr>
            <a:noAutofit/>
          </a:bodyPr>
          <a:lstStyle/>
          <a:p>
            <a:pPr>
              <a:defRPr/>
            </a:pPr>
            <a:r>
              <a:rPr lang="tr-TR" dirty="0" smtClean="0">
                <a:solidFill>
                  <a:srgbClr val="C00000"/>
                </a:solidFill>
              </a:rPr>
              <a:t>MOBİL SOSYAL GÜVENLİK </a:t>
            </a:r>
            <a:r>
              <a:rPr lang="tr-TR" dirty="0" smtClean="0">
                <a:solidFill>
                  <a:srgbClr val="C00000"/>
                </a:solidFill>
              </a:rPr>
              <a:t/>
            </a:r>
            <a:br>
              <a:rPr lang="tr-TR" dirty="0" smtClean="0">
                <a:solidFill>
                  <a:srgbClr val="C00000"/>
                </a:solidFill>
              </a:rPr>
            </a:br>
            <a:r>
              <a:rPr lang="tr-TR" dirty="0" smtClean="0">
                <a:solidFill>
                  <a:srgbClr val="C00000"/>
                </a:solidFill>
              </a:rPr>
              <a:t>MERKEZİ</a:t>
            </a:r>
            <a:endParaRPr lang="tr-TR" dirty="0">
              <a:solidFill>
                <a:srgbClr val="C00000"/>
              </a:solidFill>
            </a:endParaRPr>
          </a:p>
        </p:txBody>
      </p:sp>
      <p:sp>
        <p:nvSpPr>
          <p:cNvPr id="12" name="11 Dikdörtgen"/>
          <p:cNvSpPr/>
          <p:nvPr/>
        </p:nvSpPr>
        <p:spPr>
          <a:xfrm>
            <a:off x="157808" y="1196752"/>
            <a:ext cx="4968552" cy="5416868"/>
          </a:xfrm>
          <a:prstGeom prst="rect">
            <a:avLst/>
          </a:prstGeom>
        </p:spPr>
        <p:txBody>
          <a:bodyPr wrap="square">
            <a:spAutoFit/>
          </a:bodyPr>
          <a:lstStyle/>
          <a:p>
            <a:pPr marL="342900" indent="-342900" algn="just">
              <a:buClr>
                <a:srgbClr val="C00000"/>
              </a:buClr>
              <a:buFont typeface="Wingdings" pitchFamily="2" charset="2"/>
              <a:buChar char="v"/>
            </a:pPr>
            <a:r>
              <a:rPr lang="tr-TR" sz="2000" dirty="0">
                <a:latin typeface="Book Antiqua" pitchFamily="18" charset="0"/>
                <a:cs typeface="+mn-cs"/>
              </a:rPr>
              <a:t>Kolay erişilebilir ve vatandaş odaklı hizmet anlayışı çerçevesinde memnuniyetin artırılması</a:t>
            </a:r>
            <a:r>
              <a:rPr lang="tr-TR" sz="2000" dirty="0" smtClean="0">
                <a:latin typeface="Book Antiqua" pitchFamily="18" charset="0"/>
                <a:cs typeface="+mn-cs"/>
              </a:rPr>
              <a:t>,</a:t>
            </a:r>
          </a:p>
          <a:p>
            <a:pPr marL="342900" indent="-342900" algn="just">
              <a:buClr>
                <a:srgbClr val="C00000"/>
              </a:buClr>
              <a:buFont typeface="Wingdings" pitchFamily="2" charset="2"/>
              <a:buChar char="v"/>
            </a:pPr>
            <a:endParaRPr lang="tr-TR" sz="2000" dirty="0" smtClean="0">
              <a:latin typeface="Book Antiqua" pitchFamily="18" charset="0"/>
              <a:cs typeface="+mn-cs"/>
            </a:endParaRPr>
          </a:p>
          <a:p>
            <a:pPr marL="342900" indent="-342900" algn="just">
              <a:buClr>
                <a:srgbClr val="C00000"/>
              </a:buClr>
              <a:buFont typeface="Wingdings" pitchFamily="2" charset="2"/>
              <a:buChar char="v"/>
            </a:pPr>
            <a:r>
              <a:rPr lang="tr-TR" sz="2000" dirty="0" smtClean="0">
                <a:latin typeface="Book Antiqua" pitchFamily="18" charset="0"/>
                <a:cs typeface="+mn-cs"/>
              </a:rPr>
              <a:t>Hizmetlerin </a:t>
            </a:r>
            <a:r>
              <a:rPr lang="tr-TR" sz="2000" dirty="0">
                <a:latin typeface="Book Antiqua" pitchFamily="18" charset="0"/>
                <a:cs typeface="+mn-cs"/>
              </a:rPr>
              <a:t>vatandaşın bulunduğu yere ayağına götürülmesi,  </a:t>
            </a:r>
            <a:endParaRPr lang="tr-TR" sz="2000" dirty="0" smtClean="0">
              <a:latin typeface="Book Antiqua" pitchFamily="18" charset="0"/>
              <a:cs typeface="+mn-cs"/>
            </a:endParaRPr>
          </a:p>
          <a:p>
            <a:pPr marL="342900" indent="-342900" algn="just">
              <a:buClr>
                <a:srgbClr val="C00000"/>
              </a:buClr>
              <a:buFont typeface="Wingdings" pitchFamily="2" charset="2"/>
              <a:buChar char="v"/>
            </a:pPr>
            <a:endParaRPr lang="tr-TR" sz="2000" dirty="0" smtClean="0">
              <a:latin typeface="Book Antiqua" pitchFamily="18" charset="0"/>
              <a:cs typeface="+mn-cs"/>
            </a:endParaRPr>
          </a:p>
          <a:p>
            <a:pPr marL="342900" indent="-342900" algn="just">
              <a:buClr>
                <a:srgbClr val="C00000"/>
              </a:buClr>
              <a:buFont typeface="Wingdings" pitchFamily="2" charset="2"/>
              <a:buChar char="v"/>
            </a:pPr>
            <a:r>
              <a:rPr lang="tr-TR" sz="2000" dirty="0" smtClean="0">
                <a:latin typeface="Book Antiqua" pitchFamily="18" charset="0"/>
                <a:cs typeface="+mn-cs"/>
              </a:rPr>
              <a:t>Zaman </a:t>
            </a:r>
            <a:r>
              <a:rPr lang="tr-TR" sz="2000" dirty="0">
                <a:latin typeface="Book Antiqua" pitchFamily="18" charset="0"/>
                <a:cs typeface="+mn-cs"/>
              </a:rPr>
              <a:t>ve iş gücü kayıplarının </a:t>
            </a:r>
            <a:r>
              <a:rPr lang="tr-TR" sz="2000" dirty="0" smtClean="0">
                <a:latin typeface="Book Antiqua" pitchFamily="18" charset="0"/>
                <a:cs typeface="+mn-cs"/>
              </a:rPr>
              <a:t>önlenmesi,</a:t>
            </a:r>
          </a:p>
          <a:p>
            <a:pPr marL="342900" indent="-342900" algn="just">
              <a:buClr>
                <a:srgbClr val="C00000"/>
              </a:buClr>
              <a:buFont typeface="Wingdings" pitchFamily="2" charset="2"/>
              <a:buChar char="v"/>
            </a:pPr>
            <a:endParaRPr lang="tr-TR" sz="2000" dirty="0" smtClean="0">
              <a:latin typeface="Book Antiqua" pitchFamily="18" charset="0"/>
              <a:cs typeface="+mn-cs"/>
            </a:endParaRPr>
          </a:p>
          <a:p>
            <a:pPr marL="342900" indent="-342900" algn="just">
              <a:buClr>
                <a:srgbClr val="C00000"/>
              </a:buClr>
              <a:buFont typeface="Wingdings" pitchFamily="2" charset="2"/>
              <a:buChar char="v"/>
            </a:pPr>
            <a:r>
              <a:rPr lang="tr-TR" sz="2000" dirty="0" smtClean="0">
                <a:latin typeface="Book Antiqua" pitchFamily="18" charset="0"/>
                <a:cs typeface="+mn-cs"/>
              </a:rPr>
              <a:t>SGM </a:t>
            </a:r>
            <a:r>
              <a:rPr lang="tr-TR" sz="2000" dirty="0">
                <a:latin typeface="Book Antiqua" pitchFamily="18" charset="0"/>
                <a:cs typeface="+mn-cs"/>
              </a:rPr>
              <a:t>bulunmayan il/ilçelerde Sosyal Güvenlik Kurumu faaliyetlerinin yürütülmesi için Mobil </a:t>
            </a:r>
            <a:r>
              <a:rPr lang="tr-TR" sz="2000" dirty="0" err="1">
                <a:latin typeface="Book Antiqua" pitchFamily="18" charset="0"/>
                <a:cs typeface="+mn-cs"/>
              </a:rPr>
              <a:t>SGM'lerin</a:t>
            </a:r>
            <a:r>
              <a:rPr lang="tr-TR" sz="2000" dirty="0">
                <a:latin typeface="Book Antiqua" pitchFamily="18" charset="0"/>
                <a:cs typeface="+mn-cs"/>
              </a:rPr>
              <a:t> pilot uygulaması başlatılmış olup ülke genelinde yaygınlaştırılması hedeflenmektedir.</a:t>
            </a:r>
          </a:p>
          <a:p>
            <a:pPr marL="4763" lvl="1" algn="just" eaLnBrk="0" hangingPunct="0">
              <a:spcBef>
                <a:spcPct val="30000"/>
              </a:spcBef>
              <a:buClr>
                <a:srgbClr val="C00000"/>
              </a:buClr>
              <a:defRPr/>
            </a:pPr>
            <a:endParaRPr lang="tr-TR" sz="2000" b="1" dirty="0">
              <a:solidFill>
                <a:srgbClr val="C00000"/>
              </a:solidFill>
              <a:latin typeface="Book Antiqua" pitchFamily="18"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92080" y="2276872"/>
            <a:ext cx="3501616" cy="259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573934638"/>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Unvan 1"/>
          <p:cNvSpPr>
            <a:spLocks noGrp="1"/>
          </p:cNvSpPr>
          <p:nvPr>
            <p:ph type="title"/>
          </p:nvPr>
        </p:nvSpPr>
        <p:spPr>
          <a:xfrm>
            <a:off x="683568" y="188640"/>
            <a:ext cx="7886700" cy="583406"/>
          </a:xfrm>
        </p:spPr>
        <p:txBody>
          <a:bodyPr>
            <a:normAutofit/>
          </a:bodyPr>
          <a:lstStyle/>
          <a:p>
            <a:r>
              <a:rPr lang="tr-TR" dirty="0" smtClean="0">
                <a:solidFill>
                  <a:srgbClr val="C00000"/>
                </a:solidFill>
              </a:rPr>
              <a:t>SGK MOBİL KİTAPLIK</a:t>
            </a:r>
          </a:p>
        </p:txBody>
      </p:sp>
      <p:pic>
        <p:nvPicPr>
          <p:cNvPr id="5124" name="Resim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4282286"/>
            <a:ext cx="3342754" cy="22293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5" name="Resim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76056" y="4293962"/>
            <a:ext cx="3247341" cy="21627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Dikdörtgen 8"/>
          <p:cNvSpPr>
            <a:spLocks noChangeArrowheads="1"/>
          </p:cNvSpPr>
          <p:nvPr/>
        </p:nvSpPr>
        <p:spPr bwMode="auto">
          <a:xfrm>
            <a:off x="395536" y="908720"/>
            <a:ext cx="8064896"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55600" indent="-355600" algn="just" fontAlgn="ctr">
              <a:buClr>
                <a:srgbClr val="C00000"/>
              </a:buClr>
              <a:buFont typeface="Wingdings" pitchFamily="2" charset="2"/>
              <a:buChar char="v"/>
            </a:pPr>
            <a:r>
              <a:rPr lang="tr-TR" sz="2400" dirty="0" smtClean="0">
                <a:latin typeface="Book Antiqua" pitchFamily="18" charset="0"/>
              </a:rPr>
              <a:t>Kurum tarafından basılan; dergi, kitap, bülten vb. bütün yayınlar mobil ortama taşındı.</a:t>
            </a:r>
          </a:p>
          <a:p>
            <a:pPr marL="355600" indent="-355600" algn="just" fontAlgn="ctr">
              <a:buClr>
                <a:srgbClr val="C00000"/>
              </a:buClr>
              <a:buFont typeface="Wingdings" pitchFamily="2" charset="2"/>
              <a:buChar char="v"/>
            </a:pPr>
            <a:r>
              <a:rPr lang="tr-TR" sz="2400" dirty="0" smtClean="0">
                <a:latin typeface="Book Antiqua" pitchFamily="18" charset="0"/>
                <a:ea typeface="+mj-ea"/>
                <a:cs typeface="+mj-cs"/>
              </a:rPr>
              <a:t>iPad, iPhone ve </a:t>
            </a:r>
            <a:r>
              <a:rPr lang="tr-TR" sz="2400" dirty="0" err="1" smtClean="0">
                <a:latin typeface="Book Antiqua" pitchFamily="18" charset="0"/>
                <a:ea typeface="+mj-ea"/>
                <a:cs typeface="+mj-cs"/>
              </a:rPr>
              <a:t>Android</a:t>
            </a:r>
            <a:r>
              <a:rPr lang="tr-TR" sz="2400" dirty="0" smtClean="0">
                <a:latin typeface="Book Antiqua" pitchFamily="18" charset="0"/>
                <a:ea typeface="+mj-ea"/>
                <a:cs typeface="+mj-cs"/>
              </a:rPr>
              <a:t> işletim sistemli cihazlarda çalışmaktadır. </a:t>
            </a:r>
          </a:p>
          <a:p>
            <a:pPr marL="355600" indent="-355600" algn="just" fontAlgn="ctr">
              <a:buClr>
                <a:srgbClr val="C00000"/>
              </a:buClr>
              <a:buFont typeface="Wingdings" pitchFamily="2" charset="2"/>
              <a:buChar char="v"/>
            </a:pPr>
            <a:r>
              <a:rPr lang="tr-TR" sz="2400" dirty="0" smtClean="0">
                <a:latin typeface="Book Antiqua" pitchFamily="18" charset="0"/>
                <a:ea typeface="+mj-ea"/>
                <a:cs typeface="+mj-cs"/>
              </a:rPr>
              <a:t>10 bin sayfalık 150 adet yayın kitaplık içerisinden ücretsiz indirilebilmektedir.</a:t>
            </a:r>
          </a:p>
          <a:p>
            <a:pPr marL="355600" indent="-355600" algn="just" fontAlgn="ctr">
              <a:buClr>
                <a:srgbClr val="C00000"/>
              </a:buClr>
              <a:buFont typeface="Wingdings" pitchFamily="2" charset="2"/>
              <a:buChar char="v"/>
            </a:pPr>
            <a:r>
              <a:rPr lang="tr-TR" sz="2400" dirty="0" smtClean="0">
                <a:latin typeface="Book Antiqua" pitchFamily="18" charset="0"/>
                <a:ea typeface="+mj-ea"/>
                <a:cs typeface="+mj-cs"/>
              </a:rPr>
              <a:t>SGK Mobil Kitaplıkla ilgili marka başvurusu yapılmıştır.</a:t>
            </a:r>
            <a:endParaRPr lang="tr-TR" sz="2400" dirty="0">
              <a:latin typeface="Book Antiqua" pitchFamily="18" charset="0"/>
              <a:ea typeface="+mj-ea"/>
              <a:cs typeface="+mj-cs"/>
            </a:endParaRPr>
          </a:p>
        </p:txBody>
      </p:sp>
      <p:sp>
        <p:nvSpPr>
          <p:cNvPr id="9"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31</a:t>
            </a:fld>
            <a:endParaRPr lang="en-US" dirty="0"/>
          </a:p>
        </p:txBody>
      </p:sp>
      <p:pic>
        <p:nvPicPr>
          <p:cNvPr id="7" name="6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26018882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400" dirty="0" smtClean="0">
                <a:solidFill>
                  <a:srgbClr val="C00000"/>
                </a:solidFill>
              </a:rPr>
              <a:t>MANUEL VE ON-LİNE</a:t>
            </a:r>
            <a:br>
              <a:rPr lang="tr-TR" sz="2400" dirty="0" smtClean="0">
                <a:solidFill>
                  <a:srgbClr val="C00000"/>
                </a:solidFill>
              </a:rPr>
            </a:br>
            <a:r>
              <a:rPr lang="tr-TR" sz="2400" dirty="0" smtClean="0">
                <a:solidFill>
                  <a:srgbClr val="C00000"/>
                </a:solidFill>
              </a:rPr>
              <a:t>SMS BİLGİLENDİRME HAYATA GEÇTİ</a:t>
            </a:r>
            <a:endParaRPr lang="tr-TR" sz="2400" dirty="0">
              <a:solidFill>
                <a:srgbClr val="C00000"/>
              </a:solidFill>
            </a:endParaRPr>
          </a:p>
        </p:txBody>
      </p:sp>
      <p:sp>
        <p:nvSpPr>
          <p:cNvPr id="3" name="İçerik Yer Tutucusu 2"/>
          <p:cNvSpPr>
            <a:spLocks noGrp="1"/>
          </p:cNvSpPr>
          <p:nvPr>
            <p:ph idx="1"/>
          </p:nvPr>
        </p:nvSpPr>
        <p:spPr>
          <a:xfrm>
            <a:off x="179512" y="980728"/>
            <a:ext cx="8712968" cy="5688632"/>
          </a:xfrm>
        </p:spPr>
        <p:txBody>
          <a:bodyPr/>
          <a:lstStyle/>
          <a:p>
            <a:pPr marL="342900" lvl="1" indent="-342900" algn="just">
              <a:buClr>
                <a:srgbClr val="C00000"/>
              </a:buClr>
              <a:buFont typeface="Wingdings" pitchFamily="2" charset="2"/>
              <a:buChar char="v"/>
            </a:pPr>
            <a:r>
              <a:rPr lang="tr-TR" sz="2000" b="1" dirty="0"/>
              <a:t>SGK SMS Bilgilendirme Sistemi </a:t>
            </a:r>
            <a:r>
              <a:rPr lang="tr-TR" sz="2000" b="1" dirty="0" smtClean="0"/>
              <a:t>Uygulaması ile;  </a:t>
            </a:r>
            <a:r>
              <a:rPr lang="tr-TR" sz="2000" dirty="0" smtClean="0"/>
              <a:t>sigortalı</a:t>
            </a:r>
            <a:r>
              <a:rPr lang="tr-TR" sz="2000" dirty="0"/>
              <a:t>, işveren ve hak sahiplerine </a:t>
            </a:r>
            <a:r>
              <a:rPr lang="tr-TR" sz="2000" dirty="0" smtClean="0"/>
              <a:t>:</a:t>
            </a:r>
          </a:p>
          <a:p>
            <a:pPr marL="342900" lvl="1" indent="-342900" algn="just">
              <a:buClr>
                <a:srgbClr val="C00000"/>
              </a:buClr>
              <a:buFont typeface="Wingdings" pitchFamily="2" charset="2"/>
              <a:buChar char="v"/>
            </a:pPr>
            <a:endParaRPr lang="tr-TR" sz="800" dirty="0" smtClean="0"/>
          </a:p>
          <a:p>
            <a:pPr marL="742950" lvl="2" indent="-342900" algn="just">
              <a:buClr>
                <a:schemeClr val="accent6">
                  <a:lumMod val="75000"/>
                </a:schemeClr>
              </a:buClr>
            </a:pPr>
            <a:r>
              <a:rPr lang="tr-TR" sz="2000" dirty="0" smtClean="0"/>
              <a:t>Maaş</a:t>
            </a:r>
            <a:r>
              <a:rPr lang="tr-TR" sz="2000" dirty="0"/>
              <a:t>,  </a:t>
            </a:r>
            <a:endParaRPr lang="tr-TR" sz="2000" dirty="0" smtClean="0"/>
          </a:p>
          <a:p>
            <a:pPr marL="742950" lvl="2" indent="-342900" algn="just">
              <a:buClr>
                <a:schemeClr val="accent6">
                  <a:lumMod val="75000"/>
                </a:schemeClr>
              </a:buClr>
            </a:pPr>
            <a:r>
              <a:rPr lang="tr-TR" sz="2000" dirty="0" smtClean="0"/>
              <a:t>Şahıs </a:t>
            </a:r>
            <a:r>
              <a:rPr lang="tr-TR" sz="2000" dirty="0"/>
              <a:t>ödemeleri, </a:t>
            </a:r>
            <a:endParaRPr lang="tr-TR" sz="2000" dirty="0" smtClean="0"/>
          </a:p>
          <a:p>
            <a:pPr marL="742950" lvl="2" indent="-342900" algn="just">
              <a:buClr>
                <a:schemeClr val="accent6">
                  <a:lumMod val="75000"/>
                </a:schemeClr>
              </a:buClr>
            </a:pPr>
            <a:r>
              <a:rPr lang="tr-TR" sz="2000" dirty="0" smtClean="0"/>
              <a:t>Prim </a:t>
            </a:r>
            <a:r>
              <a:rPr lang="tr-TR" sz="2000" dirty="0"/>
              <a:t>borç ve tahsilatları </a:t>
            </a:r>
            <a:endParaRPr lang="tr-TR" sz="2000" dirty="0" smtClean="0"/>
          </a:p>
          <a:p>
            <a:pPr marL="0" lvl="1" indent="0" algn="just">
              <a:buClr>
                <a:srgbClr val="C00000"/>
              </a:buClr>
              <a:buNone/>
            </a:pPr>
            <a:endParaRPr lang="tr-TR" sz="800" dirty="0"/>
          </a:p>
          <a:p>
            <a:pPr marL="355600" lvl="1" indent="0" algn="just">
              <a:buClr>
                <a:srgbClr val="C00000"/>
              </a:buClr>
              <a:buNone/>
            </a:pPr>
            <a:r>
              <a:rPr lang="tr-TR" sz="2000" dirty="0" smtClean="0"/>
              <a:t>hakkında bilgilendirme  </a:t>
            </a:r>
            <a:r>
              <a:rPr lang="tr-TR" sz="2000" dirty="0" err="1" smtClean="0"/>
              <a:t>SMS’leri</a:t>
            </a:r>
            <a:r>
              <a:rPr lang="tr-TR" sz="2000" dirty="0" smtClean="0"/>
              <a:t> gönderilmektedir.</a:t>
            </a:r>
          </a:p>
          <a:p>
            <a:pPr marL="342900" lvl="1" indent="-342900" algn="just">
              <a:buClr>
                <a:srgbClr val="C00000"/>
              </a:buClr>
              <a:buFont typeface="Wingdings" pitchFamily="2" charset="2"/>
              <a:buChar char="v"/>
            </a:pPr>
            <a:endParaRPr lang="tr-TR" sz="800" dirty="0" smtClean="0"/>
          </a:p>
          <a:p>
            <a:pPr algn="just"/>
            <a:r>
              <a:rPr lang="tr-TR" b="1" dirty="0" smtClean="0"/>
              <a:t>Bu proje ile </a:t>
            </a:r>
            <a:r>
              <a:rPr lang="tr-TR" dirty="0" smtClean="0"/>
              <a:t>Kurum tarafından verilen hizmetlerin; </a:t>
            </a:r>
          </a:p>
          <a:p>
            <a:pPr lvl="1" algn="just"/>
            <a:r>
              <a:rPr lang="tr-TR" sz="2000" dirty="0"/>
              <a:t>E</a:t>
            </a:r>
            <a:r>
              <a:rPr lang="tr-TR" sz="2000" dirty="0" smtClean="0"/>
              <a:t>tkin, kaliteli, güvenli ve ilk elden kaynağından hızlı iletilmesi; </a:t>
            </a:r>
          </a:p>
          <a:p>
            <a:pPr lvl="1" algn="just"/>
            <a:r>
              <a:rPr lang="tr-TR" sz="2000" dirty="0" smtClean="0"/>
              <a:t>Provizyon ve sağlık ödemelerinde otokontrolün sağlanması, </a:t>
            </a:r>
          </a:p>
          <a:p>
            <a:pPr lvl="1" algn="just"/>
            <a:r>
              <a:rPr lang="tr-TR" sz="2000" dirty="0" smtClean="0"/>
              <a:t>Sigortalı ve işverenlerin prim borç ve tahsilatları hakkında bilgilendirilmesi, vatandaş memnuniyetinin artırılması,  hizmetlerin çabuklaştırılması, </a:t>
            </a:r>
          </a:p>
          <a:p>
            <a:pPr lvl="1" algn="just"/>
            <a:r>
              <a:rPr lang="tr-TR" sz="2000" dirty="0" smtClean="0"/>
              <a:t>Zaman ve işgücü kayıplarının önlenmesi ile tebligat zorunluluğu bulunmayan yazışmalarda posta giderlerinin azaltılması sağlanmıştır.</a:t>
            </a:r>
          </a:p>
          <a:p>
            <a:pPr algn="just"/>
            <a:endParaRPr lang="tr-TR" dirty="0"/>
          </a:p>
        </p:txBody>
      </p:sp>
      <p:sp>
        <p:nvSpPr>
          <p:cNvPr id="6" name="Slayt Numarası Yer Tutucusu 5"/>
          <p:cNvSpPr>
            <a:spLocks noGrp="1"/>
          </p:cNvSpPr>
          <p:nvPr>
            <p:ph type="sldNum" sz="quarter" idx="12"/>
          </p:nvPr>
        </p:nvSpPr>
        <p:spPr/>
        <p:txBody>
          <a:bodyPr/>
          <a:lstStyle/>
          <a:p>
            <a:pPr>
              <a:defRPr/>
            </a:pPr>
            <a:fld id="{EDB5FF7A-D267-47DD-83DB-8091B57C481E}" type="slidenum">
              <a:rPr lang="en-US" smtClean="0"/>
              <a:pPr>
                <a:defRPr/>
              </a:pPr>
              <a:t>32</a:t>
            </a:fld>
            <a:endParaRPr lang="en-US" dirty="0"/>
          </a:p>
        </p:txBody>
      </p:sp>
      <p:pic>
        <p:nvPicPr>
          <p:cNvPr id="9" name="Resim 7"/>
          <p:cNvPicPr>
            <a:picLocks noChangeAspect="1"/>
          </p:cNvPicPr>
          <p:nvPr/>
        </p:nvPicPr>
        <p:blipFill>
          <a:blip r:embed="rId2" cstate="print"/>
          <a:srcRect/>
          <a:stretch>
            <a:fillRect/>
          </a:stretch>
        </p:blipFill>
        <p:spPr bwMode="auto">
          <a:xfrm>
            <a:off x="5580112" y="1628800"/>
            <a:ext cx="2842953" cy="1275755"/>
          </a:xfrm>
          <a:prstGeom prst="rect">
            <a:avLst/>
          </a:prstGeom>
          <a:noFill/>
          <a:ln w="9525">
            <a:noFill/>
            <a:miter lim="800000"/>
            <a:headEnd/>
            <a:tailEnd/>
          </a:ln>
        </p:spPr>
      </p:pic>
      <p:pic>
        <p:nvPicPr>
          <p:cNvPr id="7" name="6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93194374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33</a:t>
            </a:fld>
            <a:endParaRPr lang="en-US" dirty="0"/>
          </a:p>
        </p:txBody>
      </p:sp>
      <p:sp>
        <p:nvSpPr>
          <p:cNvPr id="7" name="Başlık 1"/>
          <p:cNvSpPr>
            <a:spLocks noGrp="1"/>
          </p:cNvSpPr>
          <p:nvPr>
            <p:ph type="title"/>
          </p:nvPr>
        </p:nvSpPr>
        <p:spPr>
          <a:xfrm>
            <a:off x="107504" y="16465"/>
            <a:ext cx="8229600" cy="857250"/>
          </a:xfrm>
        </p:spPr>
        <p:txBody>
          <a:bodyPr>
            <a:normAutofit/>
          </a:bodyPr>
          <a:lstStyle/>
          <a:p>
            <a:pPr>
              <a:defRPr/>
            </a:pPr>
            <a:r>
              <a:rPr lang="tr-TR" sz="2400" dirty="0" smtClean="0">
                <a:solidFill>
                  <a:srgbClr val="C00000"/>
                </a:solidFill>
              </a:rPr>
              <a:t>VATANDAŞIN SORULARI </a:t>
            </a:r>
            <a:r>
              <a:rPr lang="tr-TR" sz="2400" dirty="0" smtClean="0">
                <a:solidFill>
                  <a:srgbClr val="C00000"/>
                </a:solidFill>
              </a:rPr>
              <a:t/>
            </a:r>
            <a:br>
              <a:rPr lang="tr-TR" sz="2400" dirty="0" smtClean="0">
                <a:solidFill>
                  <a:srgbClr val="C00000"/>
                </a:solidFill>
              </a:rPr>
            </a:br>
            <a:r>
              <a:rPr lang="tr-TR" sz="2400" dirty="0" smtClean="0">
                <a:solidFill>
                  <a:srgbClr val="C00000"/>
                </a:solidFill>
              </a:rPr>
              <a:t>KISA </a:t>
            </a:r>
            <a:r>
              <a:rPr lang="tr-TR" sz="2400" dirty="0" smtClean="0">
                <a:solidFill>
                  <a:srgbClr val="C00000"/>
                </a:solidFill>
              </a:rPr>
              <a:t>MESAJLA CEBİNDE</a:t>
            </a:r>
          </a:p>
        </p:txBody>
      </p:sp>
      <p:pic>
        <p:nvPicPr>
          <p:cNvPr id="8"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9512" y="1412776"/>
            <a:ext cx="3395666" cy="4365103"/>
          </a:xfrm>
          <a:prstGeom prst="rect">
            <a:avLst/>
          </a:prstGeom>
        </p:spPr>
      </p:pic>
      <p:sp>
        <p:nvSpPr>
          <p:cNvPr id="2" name="Dikdörtgen 1"/>
          <p:cNvSpPr/>
          <p:nvPr/>
        </p:nvSpPr>
        <p:spPr>
          <a:xfrm>
            <a:off x="3851920" y="1268760"/>
            <a:ext cx="5004048" cy="5001369"/>
          </a:xfrm>
          <a:prstGeom prst="rect">
            <a:avLst/>
          </a:prstGeom>
        </p:spPr>
        <p:txBody>
          <a:bodyPr wrap="square">
            <a:spAutoFit/>
          </a:bodyPr>
          <a:lstStyle/>
          <a:p>
            <a:pPr marL="285750" indent="-285750" algn="just">
              <a:buClr>
                <a:srgbClr val="C00000"/>
              </a:buClr>
              <a:buFont typeface="Wingdings" pitchFamily="2" charset="2"/>
              <a:buChar char="v"/>
            </a:pPr>
            <a:r>
              <a:rPr lang="tr-TR" sz="2000" dirty="0" smtClean="0">
                <a:latin typeface="Book Antiqua" pitchFamily="18" charset="0"/>
              </a:rPr>
              <a:t>Vatandaşlarımızın cep telefonları ile tüm operatörlerden 5502 </a:t>
            </a:r>
            <a:r>
              <a:rPr lang="tr-TR" sz="2000" dirty="0">
                <a:latin typeface="Book Antiqua" pitchFamily="18" charset="0"/>
              </a:rPr>
              <a:t>kısa mesaj </a:t>
            </a:r>
            <a:r>
              <a:rPr lang="tr-TR" sz="2000" dirty="0" smtClean="0">
                <a:latin typeface="Book Antiqua" pitchFamily="18" charset="0"/>
                <a:ea typeface="+mj-ea"/>
                <a:cs typeface="+mj-cs"/>
              </a:rPr>
              <a:t>numarasından </a:t>
            </a:r>
          </a:p>
          <a:p>
            <a:pPr marL="285750" indent="-285750" algn="just">
              <a:buClr>
                <a:srgbClr val="C00000"/>
              </a:buClr>
              <a:buFont typeface="Wingdings" pitchFamily="2" charset="2"/>
              <a:buChar char="v"/>
            </a:pPr>
            <a:endParaRPr lang="tr-TR" sz="500" dirty="0" smtClean="0">
              <a:latin typeface="Book Antiqua" pitchFamily="18" charset="0"/>
              <a:ea typeface="+mj-ea"/>
              <a:cs typeface="+mj-cs"/>
            </a:endParaRP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Emekli </a:t>
            </a:r>
            <a:r>
              <a:rPr lang="tr-TR" sz="2000" dirty="0">
                <a:latin typeface="Book Antiqua" pitchFamily="18" charset="0"/>
                <a:ea typeface="+mj-ea"/>
                <a:cs typeface="+mj-cs"/>
              </a:rPr>
              <a:t>a</a:t>
            </a:r>
            <a:r>
              <a:rPr lang="tr-TR" sz="2000" dirty="0" smtClean="0">
                <a:latin typeface="Book Antiqua" pitchFamily="18" charset="0"/>
                <a:ea typeface="+mj-ea"/>
                <a:cs typeface="+mj-cs"/>
              </a:rPr>
              <a:t>ylık tutarlarını</a:t>
            </a:r>
            <a:r>
              <a:rPr lang="tr-TR" sz="2000" dirty="0">
                <a:latin typeface="Book Antiqua" pitchFamily="18" charset="0"/>
                <a:ea typeface="+mj-ea"/>
                <a:cs typeface="+mj-cs"/>
              </a:rPr>
              <a:t>, </a:t>
            </a:r>
            <a:endParaRPr lang="tr-TR" sz="2000" dirty="0" smtClean="0">
              <a:latin typeface="Book Antiqua" pitchFamily="18" charset="0"/>
              <a:ea typeface="+mj-ea"/>
              <a:cs typeface="+mj-cs"/>
            </a:endParaRP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Muayene </a:t>
            </a:r>
            <a:r>
              <a:rPr lang="tr-TR" sz="2000" dirty="0">
                <a:latin typeface="Book Antiqua" pitchFamily="18" charset="0"/>
                <a:ea typeface="+mj-ea"/>
                <a:cs typeface="+mj-cs"/>
              </a:rPr>
              <a:t>katkı payını, </a:t>
            </a:r>
            <a:endParaRPr lang="tr-TR" sz="2000" dirty="0" smtClean="0">
              <a:latin typeface="Book Antiqua" pitchFamily="18" charset="0"/>
              <a:ea typeface="+mj-ea"/>
              <a:cs typeface="+mj-cs"/>
            </a:endParaRP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Sigortalı toplam hizmet süresini ve prim ödemelerini, </a:t>
            </a: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Gözlük cam ve çerçeve, </a:t>
            </a: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Fizik tedavi, </a:t>
            </a: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Diş tedavilerini, </a:t>
            </a: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Sağlık hak sahipliği bilgilerini, </a:t>
            </a:r>
          </a:p>
          <a:p>
            <a:pPr marL="742950" lvl="1" indent="-285750" algn="just">
              <a:buClr>
                <a:schemeClr val="accent6">
                  <a:lumMod val="75000"/>
                </a:schemeClr>
              </a:buClr>
              <a:buFont typeface="Wingdings" pitchFamily="2" charset="2"/>
              <a:buChar char="§"/>
            </a:pPr>
            <a:r>
              <a:rPr lang="tr-TR" sz="2000" dirty="0" smtClean="0">
                <a:latin typeface="Book Antiqua" pitchFamily="18" charset="0"/>
                <a:ea typeface="+mj-ea"/>
                <a:cs typeface="+mj-cs"/>
              </a:rPr>
              <a:t>Ne zaman emekli olacağına dair bilgilerini</a:t>
            </a:r>
          </a:p>
          <a:p>
            <a:pPr marL="742950" lvl="1" indent="-285750" algn="just">
              <a:buClr>
                <a:srgbClr val="C00000"/>
              </a:buClr>
            </a:pPr>
            <a:endParaRPr lang="tr-TR" sz="500" dirty="0" smtClean="0">
              <a:latin typeface="Book Antiqua" pitchFamily="18" charset="0"/>
              <a:ea typeface="+mj-ea"/>
              <a:cs typeface="+mj-cs"/>
            </a:endParaRPr>
          </a:p>
          <a:p>
            <a:pPr marL="441325" lvl="1" indent="15875" algn="just">
              <a:buClr>
                <a:srgbClr val="C00000"/>
              </a:buClr>
            </a:pPr>
            <a:r>
              <a:rPr lang="tr-TR" sz="2000" dirty="0" smtClean="0">
                <a:latin typeface="Book Antiqua" pitchFamily="18" charset="0"/>
                <a:ea typeface="+mj-ea"/>
                <a:cs typeface="+mj-cs"/>
              </a:rPr>
              <a:t>Anlık sorgulama </a:t>
            </a:r>
            <a:r>
              <a:rPr lang="tr-TR" sz="2000" dirty="0">
                <a:latin typeface="Book Antiqua" pitchFamily="18" charset="0"/>
                <a:ea typeface="+mj-ea"/>
                <a:cs typeface="+mj-cs"/>
              </a:rPr>
              <a:t>ile </a:t>
            </a:r>
            <a:r>
              <a:rPr lang="tr-TR" sz="2000" dirty="0" smtClean="0">
                <a:latin typeface="Book Antiqua" pitchFamily="18" charset="0"/>
                <a:ea typeface="+mj-ea"/>
                <a:cs typeface="+mj-cs"/>
              </a:rPr>
              <a:t>öğrenmeleri sağlanmaktadır.</a:t>
            </a:r>
            <a:endParaRPr lang="tr-TR" dirty="0"/>
          </a:p>
        </p:txBody>
      </p:sp>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140017706"/>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9"/>
          <p:cNvSpPr/>
          <p:nvPr/>
        </p:nvSpPr>
        <p:spPr>
          <a:xfrm>
            <a:off x="4086324" y="93370"/>
            <a:ext cx="1590500" cy="523220"/>
          </a:xfrm>
          <a:prstGeom prst="rect">
            <a:avLst/>
          </a:prstGeom>
          <a:noFill/>
        </p:spPr>
        <p:txBody>
          <a:bodyPr wrap="none" lIns="91440" tIns="45720" rIns="91440" bIns="45720">
            <a:spAutoFit/>
          </a:bodyPr>
          <a:lstStyle/>
          <a:p>
            <a:pPr algn="ctr"/>
            <a:r>
              <a:rPr lang="tr-TR" sz="2800" b="1" dirty="0" smtClean="0">
                <a:solidFill>
                  <a:srgbClr val="C00000"/>
                </a:solidFill>
                <a:latin typeface="Book Antiqua" pitchFamily="18" charset="0"/>
                <a:ea typeface="+mj-ea"/>
                <a:cs typeface="+mj-cs"/>
              </a:rPr>
              <a:t>SGK TV</a:t>
            </a:r>
          </a:p>
        </p:txBody>
      </p:sp>
      <p:sp>
        <p:nvSpPr>
          <p:cNvPr id="7"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34</a:t>
            </a:fld>
            <a:endParaRPr lang="en-US" dirty="0"/>
          </a:p>
        </p:txBody>
      </p:sp>
      <p:sp>
        <p:nvSpPr>
          <p:cNvPr id="8" name="7 Dikdörtgen"/>
          <p:cNvSpPr/>
          <p:nvPr/>
        </p:nvSpPr>
        <p:spPr>
          <a:xfrm>
            <a:off x="323528" y="1071831"/>
            <a:ext cx="6336704" cy="3268587"/>
          </a:xfrm>
          <a:prstGeom prst="rect">
            <a:avLst/>
          </a:prstGeom>
        </p:spPr>
        <p:txBody>
          <a:bodyPr wrap="square">
            <a:spAutoFit/>
          </a:bodyPr>
          <a:lstStyle/>
          <a:p>
            <a:pPr marL="355600" indent="-355600" eaLnBrk="0" hangingPunct="0">
              <a:spcBef>
                <a:spcPct val="20000"/>
              </a:spcBef>
              <a:buClr>
                <a:srgbClr val="C00000"/>
              </a:buClr>
              <a:buFont typeface="Wingdings" pitchFamily="2" charset="2"/>
              <a:buChar char="v"/>
            </a:pPr>
            <a:r>
              <a:rPr lang="tr-TR" sz="2400" dirty="0" smtClean="0">
                <a:latin typeface="Book Antiqua" pitchFamily="18" charset="0"/>
                <a:cs typeface="Calibri" pitchFamily="34" charset="0"/>
              </a:rPr>
              <a:t>SGK TV Web ortamında ve mobil ortamda 17 Mayıs 2013 tarihinde hizmete açıldı.</a:t>
            </a:r>
          </a:p>
          <a:p>
            <a:pPr marL="355600" indent="-355600" eaLnBrk="0" hangingPunct="0">
              <a:spcBef>
                <a:spcPct val="20000"/>
              </a:spcBef>
              <a:buClr>
                <a:srgbClr val="C00000"/>
              </a:buClr>
              <a:buFont typeface="Wingdings" pitchFamily="2" charset="2"/>
              <a:buChar char="v"/>
            </a:pPr>
            <a:endParaRPr lang="tr-TR" sz="2400" dirty="0" smtClean="0">
              <a:latin typeface="Book Antiqua" pitchFamily="18" charset="0"/>
              <a:cs typeface="Calibri" pitchFamily="34" charset="0"/>
            </a:endParaRPr>
          </a:p>
          <a:p>
            <a:pPr marL="355600" indent="-355600" eaLnBrk="0" hangingPunct="0">
              <a:spcBef>
                <a:spcPct val="20000"/>
              </a:spcBef>
              <a:buClr>
                <a:srgbClr val="C00000"/>
              </a:buClr>
              <a:buFont typeface="Wingdings" pitchFamily="2" charset="2"/>
              <a:buChar char="v"/>
            </a:pPr>
            <a:r>
              <a:rPr lang="tr-TR" sz="2400" dirty="0" smtClean="0">
                <a:latin typeface="Book Antiqua" pitchFamily="18" charset="0"/>
                <a:cs typeface="Calibri" pitchFamily="34" charset="0"/>
              </a:rPr>
              <a:t>Vatandaşlarımıza doğru bilgiye kaynağından ulaşma imkanı sağlandı. Bilgi kirliliğinin önüne geçilecek bir iletişim kanalı oluşturuldu.</a:t>
            </a:r>
          </a:p>
          <a:p>
            <a:pPr eaLnBrk="0" hangingPunct="0">
              <a:spcBef>
                <a:spcPct val="20000"/>
              </a:spcBef>
              <a:buClr>
                <a:srgbClr val="C00000"/>
              </a:buClr>
            </a:pPr>
            <a:r>
              <a:rPr lang="tr-TR" sz="2400" dirty="0">
                <a:latin typeface="Book Antiqua" pitchFamily="18" charset="0"/>
                <a:cs typeface="Calibri" pitchFamily="34" charset="0"/>
              </a:rPr>
              <a:t> </a:t>
            </a:r>
            <a:r>
              <a:rPr lang="tr-TR" sz="2400" dirty="0" smtClean="0">
                <a:latin typeface="Book Antiqua" pitchFamily="18" charset="0"/>
                <a:cs typeface="Calibri" pitchFamily="34" charset="0"/>
              </a:rPr>
              <a:t>     </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15616" y="4077072"/>
            <a:ext cx="2880320" cy="2096807"/>
          </a:xfrm>
          <a:prstGeom prst="rect">
            <a:avLst/>
          </a:prstGeom>
          <a:ln>
            <a:noFill/>
          </a:ln>
          <a:effectLst>
            <a:softEdge rad="31750"/>
          </a:effectLst>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04048" y="4581128"/>
            <a:ext cx="1859868" cy="1239912"/>
          </a:xfrm>
          <a:prstGeom prst="rect">
            <a:avLst/>
          </a:prstGeom>
          <a:ln>
            <a:noFill/>
          </a:ln>
          <a:effectLst>
            <a:softEdge rad="63500"/>
          </a:effectLst>
        </p:spPr>
      </p:pic>
      <p:pic>
        <p:nvPicPr>
          <p:cNvPr id="9" name="8 Resim" descr="DSC_6879.JPG"/>
          <p:cNvPicPr>
            <a:picLocks noChangeAspect="1"/>
          </p:cNvPicPr>
          <p:nvPr/>
        </p:nvPicPr>
        <p:blipFill>
          <a:blip r:embed="rId4" cstate="print"/>
          <a:stretch>
            <a:fillRect/>
          </a:stretch>
        </p:blipFill>
        <p:spPr>
          <a:xfrm>
            <a:off x="6228184" y="1628800"/>
            <a:ext cx="2519279" cy="1884614"/>
          </a:xfrm>
          <a:prstGeom prst="rect">
            <a:avLst/>
          </a:prstGeom>
          <a:ln>
            <a:noFill/>
          </a:ln>
          <a:effectLst>
            <a:softEdge rad="112500"/>
          </a:effectLst>
        </p:spPr>
      </p:pic>
      <p:pic>
        <p:nvPicPr>
          <p:cNvPr id="10" name="9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6178440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00063" y="332656"/>
            <a:ext cx="8229600" cy="524594"/>
          </a:xfrm>
        </p:spPr>
        <p:txBody>
          <a:bodyPr>
            <a:noAutofit/>
          </a:bodyPr>
          <a:lstStyle/>
          <a:p>
            <a:r>
              <a:rPr lang="tr-TR" sz="2800" dirty="0" smtClean="0">
                <a:solidFill>
                  <a:srgbClr val="C00000"/>
                </a:solidFill>
                <a:effectLst/>
              </a:rPr>
              <a:t>SGK SOSYAL </a:t>
            </a:r>
            <a:r>
              <a:rPr lang="tr-TR" sz="2800" dirty="0">
                <a:solidFill>
                  <a:srgbClr val="C00000"/>
                </a:solidFill>
                <a:effectLst/>
              </a:rPr>
              <a:t>MEDYA</a:t>
            </a:r>
            <a:br>
              <a:rPr lang="tr-TR" sz="2800" dirty="0">
                <a:solidFill>
                  <a:srgbClr val="C00000"/>
                </a:solidFill>
                <a:effectLst/>
              </a:rPr>
            </a:br>
            <a:endParaRPr lang="tr-TR" sz="2800" dirty="0">
              <a:solidFill>
                <a:srgbClr val="C00000"/>
              </a:solidFill>
              <a:effectLst/>
            </a:endParaRPr>
          </a:p>
        </p:txBody>
      </p:sp>
      <p:sp>
        <p:nvSpPr>
          <p:cNvPr id="7" name="Slayt Numarası Yer Tutucusu 6"/>
          <p:cNvSpPr>
            <a:spLocks noGrp="1"/>
          </p:cNvSpPr>
          <p:nvPr>
            <p:ph type="sldNum" sz="quarter" idx="12"/>
          </p:nvPr>
        </p:nvSpPr>
        <p:spPr/>
        <p:txBody>
          <a:bodyPr/>
          <a:lstStyle/>
          <a:p>
            <a:pPr>
              <a:defRPr/>
            </a:pPr>
            <a:fld id="{9CB68F94-4773-4CD8-AFA3-45AE6B3A0C25}" type="slidenum">
              <a:rPr lang="en-US" smtClean="0"/>
              <a:pPr>
                <a:defRPr/>
              </a:pPr>
              <a:t>35</a:t>
            </a:fld>
            <a:endParaRPr lang="en-US" dirty="0"/>
          </a:p>
        </p:txBody>
      </p:sp>
      <p:pic>
        <p:nvPicPr>
          <p:cNvPr id="8" name="Picture 2" descr="C:\Users\kbaran.SGK\Desktop\Sunum\Ekran Alıntısı.JPG"/>
          <p:cNvPicPr>
            <a:picLocks noGrp="1" noChangeAspect="1" noChangeArrowheads="1"/>
          </p:cNvPicPr>
          <p:nvPr>
            <p:ph sz="half"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908720"/>
            <a:ext cx="2808312" cy="1845296"/>
          </a:xfrm>
          <a:prstGeom prst="roundRect">
            <a:avLst>
              <a:gd name="adj" fmla="val 4167"/>
            </a:avLst>
          </a:prstGeom>
          <a:solidFill>
            <a:srgbClr val="FFFFFF"/>
          </a:solidFill>
          <a:ln w="76200" cap="sq">
            <a:solidFill>
              <a:srgbClr val="00B0F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9" name="Picture 5" descr="C:\Users\kbaran.SGK\Desktop\Sunum\Ekran Alıntısı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12677" y="908720"/>
            <a:ext cx="2774629" cy="1829354"/>
          </a:xfrm>
          <a:prstGeom prst="roundRect">
            <a:avLst>
              <a:gd name="adj" fmla="val 4167"/>
            </a:avLst>
          </a:prstGeom>
          <a:solidFill>
            <a:srgbClr val="FFFFFF"/>
          </a:solidFill>
          <a:ln w="76200" cap="sq">
            <a:solidFill>
              <a:srgbClr val="FF000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10" name="Picture 2" descr="C:\Users\kbaran.SGK\Desktop\Sunum\Ekran Alıntısı2.JPG"/>
          <p:cNvPicPr>
            <a:picLocks noGrp="1" noChangeAspect="1" noChangeArrowheads="1"/>
          </p:cNvPicPr>
          <p:nvPr>
            <p:ph sz="half" idx="2"/>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12160" y="908720"/>
            <a:ext cx="2952328" cy="1855741"/>
          </a:xfrm>
          <a:prstGeom prst="roundRect">
            <a:avLst>
              <a:gd name="adj" fmla="val 4167"/>
            </a:avLst>
          </a:prstGeom>
          <a:solidFill>
            <a:srgbClr val="FFFFFF"/>
          </a:solidFill>
          <a:ln w="76200" cap="sq">
            <a:solidFill>
              <a:srgbClr val="7030A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11" name="Dikdörtgen 10"/>
          <p:cNvSpPr/>
          <p:nvPr/>
        </p:nvSpPr>
        <p:spPr>
          <a:xfrm>
            <a:off x="179512" y="2413338"/>
            <a:ext cx="8640960" cy="4358116"/>
          </a:xfrm>
          <a:prstGeom prst="rect">
            <a:avLst/>
          </a:prstGeom>
        </p:spPr>
        <p:txBody>
          <a:bodyPr wrap="square">
            <a:spAutoFit/>
          </a:bodyPr>
          <a:lstStyle/>
          <a:p>
            <a:pPr lvl="0" eaLnBrk="0" hangingPunct="0">
              <a:spcBef>
                <a:spcPct val="20000"/>
              </a:spcBef>
              <a:buClr>
                <a:srgbClr val="C00000"/>
              </a:buClr>
            </a:pPr>
            <a:endParaRPr lang="tr-TR" b="1" dirty="0" smtClean="0">
              <a:solidFill>
                <a:prstClr val="black"/>
              </a:solidFill>
              <a:latin typeface="Book Antiqua" pitchFamily="18" charset="0"/>
              <a:hlinkClick r:id="rId5"/>
            </a:endParaRPr>
          </a:p>
          <a:p>
            <a:pPr lvl="0" eaLnBrk="0" hangingPunct="0">
              <a:spcBef>
                <a:spcPct val="20000"/>
              </a:spcBef>
              <a:buClr>
                <a:srgbClr val="C00000"/>
              </a:buClr>
            </a:pPr>
            <a:r>
              <a:rPr lang="tr-TR" b="1" dirty="0" smtClean="0">
                <a:solidFill>
                  <a:prstClr val="black"/>
                </a:solidFill>
                <a:latin typeface="Book Antiqua" pitchFamily="18" charset="0"/>
                <a:hlinkClick r:id="rId5"/>
              </a:rPr>
              <a:t>www.facebook.com/sgksosyalmedya</a:t>
            </a:r>
            <a:endParaRPr lang="tr-TR" b="1" dirty="0">
              <a:solidFill>
                <a:prstClr val="black"/>
              </a:solidFill>
              <a:latin typeface="Book Antiqua" pitchFamily="18" charset="0"/>
            </a:endParaRPr>
          </a:p>
          <a:p>
            <a:pPr lvl="0" eaLnBrk="0" hangingPunct="0">
              <a:spcBef>
                <a:spcPct val="20000"/>
              </a:spcBef>
              <a:buClr>
                <a:srgbClr val="C00000"/>
              </a:buClr>
            </a:pPr>
            <a:r>
              <a:rPr lang="tr-TR" b="1" dirty="0">
                <a:solidFill>
                  <a:prstClr val="black"/>
                </a:solidFill>
                <a:latin typeface="Book Antiqua" pitchFamily="18" charset="0"/>
              </a:rPr>
              <a:t>1.026 </a:t>
            </a:r>
            <a:r>
              <a:rPr lang="tr-TR" b="1" dirty="0" smtClean="0">
                <a:solidFill>
                  <a:prstClr val="black"/>
                </a:solidFill>
                <a:latin typeface="Book Antiqua" pitchFamily="18" charset="0"/>
              </a:rPr>
              <a:t>  BEĞENME</a:t>
            </a:r>
            <a:endParaRPr lang="tr-TR" b="1" dirty="0">
              <a:solidFill>
                <a:prstClr val="black"/>
              </a:solidFill>
              <a:latin typeface="Book Antiqua" pitchFamily="18" charset="0"/>
            </a:endParaRPr>
          </a:p>
          <a:p>
            <a:pPr lvl="0" eaLnBrk="0" hangingPunct="0">
              <a:spcBef>
                <a:spcPct val="20000"/>
              </a:spcBef>
              <a:buClr>
                <a:srgbClr val="C00000"/>
              </a:buClr>
            </a:pPr>
            <a:r>
              <a:rPr lang="tr-TR" b="1" dirty="0" smtClean="0">
                <a:solidFill>
                  <a:prstClr val="black"/>
                </a:solidFill>
                <a:latin typeface="Book Antiqua" pitchFamily="18" charset="0"/>
              </a:rPr>
              <a:t>94        KONUŞMA</a:t>
            </a:r>
            <a:endParaRPr lang="tr-TR" b="1" dirty="0">
              <a:solidFill>
                <a:prstClr val="black"/>
              </a:solidFill>
              <a:latin typeface="Book Antiqua" pitchFamily="18" charset="0"/>
            </a:endParaRPr>
          </a:p>
          <a:p>
            <a:pPr lvl="0" eaLnBrk="0" hangingPunct="0">
              <a:spcBef>
                <a:spcPct val="20000"/>
              </a:spcBef>
              <a:buClr>
                <a:srgbClr val="C00000"/>
              </a:buClr>
            </a:pPr>
            <a:r>
              <a:rPr lang="tr-TR" b="1" dirty="0" smtClean="0">
                <a:solidFill>
                  <a:prstClr val="black"/>
                </a:solidFill>
                <a:latin typeface="Book Antiqua" pitchFamily="18" charset="0"/>
              </a:rPr>
              <a:t>97        İÇERİK</a:t>
            </a:r>
            <a:endParaRPr lang="tr-TR" b="1" dirty="0">
              <a:solidFill>
                <a:prstClr val="black"/>
              </a:solidFill>
              <a:latin typeface="Book Antiqua" pitchFamily="18" charset="0"/>
            </a:endParaRPr>
          </a:p>
          <a:p>
            <a:pPr lvl="0" eaLnBrk="0" hangingPunct="0">
              <a:spcBef>
                <a:spcPct val="20000"/>
              </a:spcBef>
              <a:buClr>
                <a:srgbClr val="C00000"/>
              </a:buClr>
            </a:pPr>
            <a:r>
              <a:rPr lang="tr-TR" b="1" dirty="0">
                <a:solidFill>
                  <a:prstClr val="black"/>
                </a:solidFill>
                <a:latin typeface="Book Antiqua" pitchFamily="18" charset="0"/>
              </a:rPr>
              <a:t>2.029 </a:t>
            </a:r>
            <a:r>
              <a:rPr lang="tr-TR" b="1" dirty="0" smtClean="0">
                <a:solidFill>
                  <a:prstClr val="black"/>
                </a:solidFill>
                <a:latin typeface="Book Antiqua" pitchFamily="18" charset="0"/>
              </a:rPr>
              <a:t>  TOPLAM </a:t>
            </a:r>
            <a:r>
              <a:rPr lang="tr-TR" b="1" dirty="0">
                <a:solidFill>
                  <a:prstClr val="black"/>
                </a:solidFill>
                <a:latin typeface="Book Antiqua" pitchFamily="18" charset="0"/>
              </a:rPr>
              <a:t>ERİŞİM</a:t>
            </a:r>
          </a:p>
          <a:p>
            <a:pPr lvl="0" eaLnBrk="0" hangingPunct="0">
              <a:spcBef>
                <a:spcPct val="20000"/>
              </a:spcBef>
              <a:buClr>
                <a:srgbClr val="C00000"/>
              </a:buClr>
            </a:pPr>
            <a:r>
              <a:rPr lang="tr-TR" b="1" dirty="0" smtClean="0">
                <a:solidFill>
                  <a:prstClr val="black"/>
                </a:solidFill>
                <a:latin typeface="Book Antiqua" pitchFamily="18" charset="0"/>
              </a:rPr>
              <a:t>236      ETKİLEŞİMDE </a:t>
            </a:r>
            <a:r>
              <a:rPr lang="tr-TR" b="1" dirty="0">
                <a:solidFill>
                  <a:prstClr val="black"/>
                </a:solidFill>
                <a:latin typeface="Book Antiqua" pitchFamily="18" charset="0"/>
              </a:rPr>
              <a:t>BULUNAN </a:t>
            </a:r>
            <a:r>
              <a:rPr lang="tr-TR" b="1" dirty="0" smtClean="0">
                <a:solidFill>
                  <a:prstClr val="black"/>
                </a:solidFill>
                <a:latin typeface="Book Antiqua" pitchFamily="18" charset="0"/>
              </a:rPr>
              <a:t>KİŞİLER</a:t>
            </a:r>
          </a:p>
          <a:p>
            <a:pPr eaLnBrk="0" hangingPunct="0">
              <a:spcBef>
                <a:spcPct val="20000"/>
              </a:spcBef>
              <a:buClr>
                <a:srgbClr val="C00000"/>
              </a:buClr>
            </a:pPr>
            <a:r>
              <a:rPr lang="tr-TR" b="1" dirty="0">
                <a:solidFill>
                  <a:prstClr val="black"/>
                </a:solidFill>
                <a:latin typeface="Book Antiqua" pitchFamily="18" charset="0"/>
                <a:hlinkClick r:id="rId6"/>
              </a:rPr>
              <a:t>www.youtube.com/sgksosyalmedya</a:t>
            </a:r>
            <a:r>
              <a:rPr lang="tr-TR" b="1" dirty="0">
                <a:solidFill>
                  <a:prstClr val="black"/>
                </a:solidFill>
                <a:latin typeface="Book Antiqua" pitchFamily="18" charset="0"/>
              </a:rPr>
              <a:t> </a:t>
            </a:r>
            <a:endParaRPr lang="tr-TR" b="1" dirty="0" smtClean="0">
              <a:solidFill>
                <a:prstClr val="black"/>
              </a:solidFill>
              <a:latin typeface="Book Antiqua" pitchFamily="18" charset="0"/>
            </a:endParaRPr>
          </a:p>
          <a:p>
            <a:pPr eaLnBrk="0" hangingPunct="0">
              <a:spcBef>
                <a:spcPct val="20000"/>
              </a:spcBef>
              <a:buClr>
                <a:srgbClr val="C00000"/>
              </a:buClr>
            </a:pPr>
            <a:r>
              <a:rPr lang="tr-TR" b="1" dirty="0" smtClean="0">
                <a:solidFill>
                  <a:prstClr val="black"/>
                </a:solidFill>
                <a:latin typeface="Book Antiqua" pitchFamily="18" charset="0"/>
              </a:rPr>
              <a:t>30        VİDEO</a:t>
            </a:r>
          </a:p>
          <a:p>
            <a:pPr eaLnBrk="0" hangingPunct="0">
              <a:spcBef>
                <a:spcPct val="20000"/>
              </a:spcBef>
              <a:buClr>
                <a:srgbClr val="C00000"/>
              </a:buClr>
            </a:pPr>
            <a:r>
              <a:rPr lang="tr-TR" b="1" dirty="0" smtClean="0">
                <a:solidFill>
                  <a:prstClr val="black"/>
                </a:solidFill>
                <a:latin typeface="Book Antiqua" pitchFamily="18" charset="0"/>
              </a:rPr>
              <a:t>20.402 GÖRÜNTÜLENME</a:t>
            </a:r>
          </a:p>
          <a:p>
            <a:pPr eaLnBrk="0" hangingPunct="0">
              <a:spcBef>
                <a:spcPct val="20000"/>
              </a:spcBef>
              <a:buClr>
                <a:srgbClr val="C00000"/>
              </a:buClr>
            </a:pPr>
            <a:r>
              <a:rPr lang="tr-TR" b="1" dirty="0" smtClean="0">
                <a:solidFill>
                  <a:prstClr val="black"/>
                </a:solidFill>
                <a:latin typeface="Book Antiqua" pitchFamily="18" charset="0"/>
                <a:hlinkClick r:id="rId7"/>
              </a:rPr>
              <a:t>www.twitter.com/sgksosyalmedya</a:t>
            </a:r>
            <a:endParaRPr lang="tr-TR" b="1" dirty="0" smtClean="0">
              <a:solidFill>
                <a:prstClr val="black"/>
              </a:solidFill>
              <a:latin typeface="Book Antiqua" pitchFamily="18" charset="0"/>
            </a:endParaRPr>
          </a:p>
          <a:p>
            <a:pPr eaLnBrk="0" hangingPunct="0">
              <a:spcBef>
                <a:spcPct val="20000"/>
              </a:spcBef>
              <a:buClr>
                <a:srgbClr val="C00000"/>
              </a:buClr>
            </a:pPr>
            <a:r>
              <a:rPr lang="tr-TR" b="1" dirty="0" smtClean="0">
                <a:solidFill>
                  <a:prstClr val="black"/>
                </a:solidFill>
                <a:latin typeface="Book Antiqua" pitchFamily="18" charset="0"/>
              </a:rPr>
              <a:t>379      TWEET</a:t>
            </a:r>
          </a:p>
          <a:p>
            <a:pPr eaLnBrk="0" hangingPunct="0">
              <a:spcBef>
                <a:spcPct val="20000"/>
              </a:spcBef>
              <a:buClr>
                <a:srgbClr val="C00000"/>
              </a:buClr>
            </a:pPr>
            <a:r>
              <a:rPr lang="tr-TR" b="1" dirty="0" smtClean="0">
                <a:solidFill>
                  <a:prstClr val="black"/>
                </a:solidFill>
                <a:latin typeface="Book Antiqua" pitchFamily="18" charset="0"/>
              </a:rPr>
              <a:t>576      TAKİPÇİ</a:t>
            </a:r>
            <a:endParaRPr lang="tr-TR" b="1" dirty="0">
              <a:solidFill>
                <a:prstClr val="black"/>
              </a:solidFill>
              <a:latin typeface="Book Antiqua" pitchFamily="18" charset="0"/>
            </a:endParaRPr>
          </a:p>
        </p:txBody>
      </p:sp>
      <p:pic>
        <p:nvPicPr>
          <p:cNvPr id="12" name="11 Resim" descr="image.png"/>
          <p:cNvPicPr>
            <a:picLocks noChangeAspect="1"/>
          </p:cNvPicPr>
          <p:nvPr/>
        </p:nvPicPr>
        <p:blipFill>
          <a:blip r:embed="rId8"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783202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0"/>
            <a:ext cx="8229600" cy="857250"/>
          </a:xfrm>
        </p:spPr>
        <p:txBody>
          <a:bodyPr>
            <a:noAutofit/>
          </a:bodyPr>
          <a:lstStyle/>
          <a:p>
            <a:r>
              <a:rPr lang="tr-TR" sz="2400" dirty="0" smtClean="0">
                <a:solidFill>
                  <a:srgbClr val="C00000"/>
                </a:solidFill>
              </a:rPr>
              <a:t>ALO 170 İLETİŞİM MERKEZİ </a:t>
            </a:r>
            <a:endParaRPr lang="tr-TR" sz="2400" dirty="0">
              <a:solidFill>
                <a:srgbClr val="C00000"/>
              </a:solidFill>
            </a:endParaRPr>
          </a:p>
        </p:txBody>
      </p:sp>
      <p:sp>
        <p:nvSpPr>
          <p:cNvPr id="3" name="2 İçerik Yer Tutucusu"/>
          <p:cNvSpPr>
            <a:spLocks noGrp="1"/>
          </p:cNvSpPr>
          <p:nvPr>
            <p:ph idx="1"/>
          </p:nvPr>
        </p:nvSpPr>
        <p:spPr>
          <a:xfrm>
            <a:off x="251521" y="980728"/>
            <a:ext cx="8568951" cy="5544616"/>
          </a:xfrm>
        </p:spPr>
        <p:txBody>
          <a:bodyPr/>
          <a:lstStyle/>
          <a:p>
            <a:pPr algn="just"/>
            <a:r>
              <a:rPr lang="tr-TR" dirty="0" smtClean="0"/>
              <a:t>Çalışma ve Sosyal Güvenlik İletişim Merkezi ALO 170, Karaman ilinde 100 , Şanlıurfa ilinde 200 ve Sivas ilinde 200 olmak üzere toplam 500 kişi ile hizmet vermektedir. ALO 170’e gelen başvuruların </a:t>
            </a:r>
            <a:r>
              <a:rPr lang="tr-TR" b="1" dirty="0" smtClean="0"/>
              <a:t>% 91’i </a:t>
            </a:r>
            <a:r>
              <a:rPr lang="tr-TR" dirty="0" smtClean="0"/>
              <a:t>ilk kontakta çözümlenmektedir. </a:t>
            </a:r>
          </a:p>
          <a:p>
            <a:pPr algn="just"/>
            <a:endParaRPr lang="tr-TR" dirty="0" smtClean="0"/>
          </a:p>
          <a:p>
            <a:pPr algn="just"/>
            <a:endParaRPr lang="tr-TR" sz="1000" dirty="0" smtClean="0"/>
          </a:p>
          <a:p>
            <a:pPr algn="just"/>
            <a:endParaRPr lang="tr-TR" sz="2000" dirty="0" smtClean="0"/>
          </a:p>
          <a:p>
            <a:pPr lvl="1" algn="just"/>
            <a:endParaRPr lang="tr-TR" sz="2200" b="1" dirty="0">
              <a:solidFill>
                <a:srgbClr val="0000FF"/>
              </a:solidFill>
            </a:endParaRPr>
          </a:p>
          <a:p>
            <a:pPr marL="0" indent="0" algn="just">
              <a:buNone/>
            </a:pPr>
            <a:endParaRPr lang="tr-TR" sz="2400" dirty="0"/>
          </a:p>
          <a:p>
            <a:pPr algn="just"/>
            <a:endParaRPr lang="tr-TR" sz="2400" dirty="0"/>
          </a:p>
        </p:txBody>
      </p:sp>
      <p:sp>
        <p:nvSpPr>
          <p:cNvPr id="9"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36</a:t>
            </a:fld>
            <a:endParaRPr lang="en-US" dirty="0"/>
          </a:p>
        </p:txBody>
      </p:sp>
      <p:pic>
        <p:nvPicPr>
          <p:cNvPr id="28" name="9 Resim" descr="10913528-call-center-india.jpg"/>
          <p:cNvPicPr>
            <a:picLocks noChangeAspect="1"/>
          </p:cNvPicPr>
          <p:nvPr/>
        </p:nvPicPr>
        <p:blipFill>
          <a:blip r:embed="rId3" cstate="print"/>
          <a:srcRect r="21855"/>
          <a:stretch>
            <a:fillRect/>
          </a:stretch>
        </p:blipFill>
        <p:spPr>
          <a:xfrm>
            <a:off x="368609" y="4957742"/>
            <a:ext cx="1227842" cy="1044000"/>
          </a:xfrm>
          <a:prstGeom prst="rect">
            <a:avLst/>
          </a:prstGeom>
        </p:spPr>
      </p:pic>
      <p:sp>
        <p:nvSpPr>
          <p:cNvPr id="29" name="1 Yuvarlatılmış Dikdörtgen"/>
          <p:cNvSpPr/>
          <p:nvPr/>
        </p:nvSpPr>
        <p:spPr>
          <a:xfrm>
            <a:off x="1700064" y="2504976"/>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800" b="1" dirty="0" smtClean="0">
                <a:solidFill>
                  <a:schemeClr val="bg1"/>
                </a:solidFill>
                <a:latin typeface="Book Antiqua" pitchFamily="18" charset="0"/>
              </a:rPr>
              <a:t>500</a:t>
            </a:r>
          </a:p>
        </p:txBody>
      </p:sp>
      <p:sp>
        <p:nvSpPr>
          <p:cNvPr id="30" name="2 Yuvarlatılmış Dikdörtgen"/>
          <p:cNvSpPr/>
          <p:nvPr/>
        </p:nvSpPr>
        <p:spPr>
          <a:xfrm>
            <a:off x="5024614" y="2504976"/>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800" b="1" dirty="0" smtClean="0">
                <a:solidFill>
                  <a:schemeClr val="bg1"/>
                </a:solidFill>
                <a:latin typeface="Book Antiqua" pitchFamily="18" charset="0"/>
              </a:rPr>
              <a:t>% 50</a:t>
            </a:r>
          </a:p>
        </p:txBody>
      </p:sp>
      <p:sp>
        <p:nvSpPr>
          <p:cNvPr id="31" name="6 Yuvarlatılmış Dikdörtgen"/>
          <p:cNvSpPr/>
          <p:nvPr/>
        </p:nvSpPr>
        <p:spPr>
          <a:xfrm>
            <a:off x="1700064" y="3776878"/>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800" b="1" dirty="0" smtClean="0">
                <a:latin typeface="Book Antiqua" pitchFamily="18" charset="0"/>
              </a:rPr>
              <a:t>10,2 Milyon</a:t>
            </a:r>
          </a:p>
        </p:txBody>
      </p:sp>
      <p:pic>
        <p:nvPicPr>
          <p:cNvPr id="32" name="10 Resim" descr="çalışan.jpg"/>
          <p:cNvPicPr>
            <a:picLocks noChangeAspect="1"/>
          </p:cNvPicPr>
          <p:nvPr/>
        </p:nvPicPr>
        <p:blipFill rotWithShape="1">
          <a:blip r:embed="rId4" cstate="print"/>
          <a:srcRect t="15361" b="10125"/>
          <a:stretch/>
        </p:blipFill>
        <p:spPr>
          <a:xfrm>
            <a:off x="276170" y="2416974"/>
            <a:ext cx="1312614" cy="1200096"/>
          </a:xfrm>
          <a:prstGeom prst="rect">
            <a:avLst/>
          </a:prstGeom>
        </p:spPr>
      </p:pic>
      <p:pic>
        <p:nvPicPr>
          <p:cNvPr id="33" name="11 Resim" descr="engelli.jpg"/>
          <p:cNvPicPr>
            <a:picLocks noChangeAspect="1"/>
          </p:cNvPicPr>
          <p:nvPr/>
        </p:nvPicPr>
        <p:blipFill>
          <a:blip r:embed="rId5" cstate="print"/>
          <a:srcRect l="13716" r="13274"/>
          <a:stretch>
            <a:fillRect/>
          </a:stretch>
        </p:blipFill>
        <p:spPr>
          <a:xfrm>
            <a:off x="7791346" y="2276872"/>
            <a:ext cx="1238343" cy="1272104"/>
          </a:xfrm>
          <a:prstGeom prst="rect">
            <a:avLst/>
          </a:prstGeom>
        </p:spPr>
      </p:pic>
      <p:pic>
        <p:nvPicPr>
          <p:cNvPr id="34" name="Picture 2" descr="I:\Jabra.jpg"/>
          <p:cNvPicPr>
            <a:picLocks noChangeAspect="1" noChangeArrowheads="1"/>
          </p:cNvPicPr>
          <p:nvPr/>
        </p:nvPicPr>
        <p:blipFill>
          <a:blip r:embed="rId6" cstate="print"/>
          <a:srcRect/>
          <a:stretch>
            <a:fillRect/>
          </a:stretch>
        </p:blipFill>
        <p:spPr bwMode="auto">
          <a:xfrm>
            <a:off x="351825" y="3632862"/>
            <a:ext cx="1188016" cy="1188016"/>
          </a:xfrm>
          <a:prstGeom prst="rect">
            <a:avLst/>
          </a:prstGeom>
          <a:noFill/>
        </p:spPr>
      </p:pic>
      <p:sp>
        <p:nvSpPr>
          <p:cNvPr id="35" name="7 Yuvarlatılmış Dikdörtgen"/>
          <p:cNvSpPr/>
          <p:nvPr/>
        </p:nvSpPr>
        <p:spPr>
          <a:xfrm>
            <a:off x="1700064" y="5012365"/>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800" b="1" dirty="0" smtClean="0">
                <a:latin typeface="Book Antiqua" pitchFamily="18" charset="0"/>
              </a:rPr>
              <a:t>3</a:t>
            </a:r>
            <a:r>
              <a:rPr lang="tr-TR" sz="2800" b="1" dirty="0">
                <a:latin typeface="Book Antiqua" pitchFamily="18" charset="0"/>
              </a:rPr>
              <a:t>3</a:t>
            </a:r>
            <a:r>
              <a:rPr lang="tr-TR" sz="2800" b="1" dirty="0" smtClean="0">
                <a:latin typeface="Book Antiqua" pitchFamily="18" charset="0"/>
              </a:rPr>
              <a:t> Milyon + </a:t>
            </a:r>
            <a:endParaRPr lang="tr-TR" sz="2800" b="1" dirty="0">
              <a:latin typeface="Book Antiqua" pitchFamily="18" charset="0"/>
            </a:endParaRPr>
          </a:p>
        </p:txBody>
      </p:sp>
      <p:sp>
        <p:nvSpPr>
          <p:cNvPr id="36" name="1 Yuvarlatılmış Dikdörtgen"/>
          <p:cNvSpPr/>
          <p:nvPr/>
        </p:nvSpPr>
        <p:spPr>
          <a:xfrm>
            <a:off x="5024614" y="3776878"/>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800" b="1" dirty="0" smtClean="0">
                <a:latin typeface="Book Antiqua" pitchFamily="18" charset="0"/>
              </a:rPr>
              <a:t>%60</a:t>
            </a:r>
          </a:p>
        </p:txBody>
      </p:sp>
      <p:pic>
        <p:nvPicPr>
          <p:cNvPr id="37" name="Picture 4" descr="http://ekonomiajandasi.net/wp-content/uploads/2012/03/kad%C4%B1n-sigorta.jpg"/>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23069"/>
          <a:stretch/>
        </p:blipFill>
        <p:spPr bwMode="auto">
          <a:xfrm>
            <a:off x="7604720" y="3776878"/>
            <a:ext cx="1389545" cy="1044000"/>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Rectangle 58"/>
          <p:cNvSpPr/>
          <p:nvPr/>
        </p:nvSpPr>
        <p:spPr>
          <a:xfrm>
            <a:off x="1916088" y="3109062"/>
            <a:ext cx="1688293" cy="400110"/>
          </a:xfrm>
          <a:prstGeom prst="rect">
            <a:avLst/>
          </a:prstGeom>
        </p:spPr>
        <p:txBody>
          <a:bodyPr wrap="square">
            <a:spAutoFit/>
          </a:bodyPr>
          <a:lstStyle/>
          <a:p>
            <a:pPr fontAlgn="auto">
              <a:spcBef>
                <a:spcPts val="0"/>
              </a:spcBef>
              <a:spcAft>
                <a:spcPts val="0"/>
              </a:spcAft>
              <a:defRPr/>
            </a:pPr>
            <a:r>
              <a:rPr lang="tr-TR" sz="2000" b="1" dirty="0" smtClean="0">
                <a:solidFill>
                  <a:srgbClr val="C00000"/>
                </a:solidFill>
                <a:latin typeface="Book Antiqua" pitchFamily="18" charset="0"/>
              </a:rPr>
              <a:t>ÇALIŞAN</a:t>
            </a:r>
            <a:endParaRPr lang="tr-TR" sz="2000" b="1" dirty="0">
              <a:solidFill>
                <a:srgbClr val="C00000"/>
              </a:solidFill>
              <a:latin typeface="Book Antiqua" pitchFamily="18" charset="0"/>
            </a:endParaRPr>
          </a:p>
        </p:txBody>
      </p:sp>
      <p:sp>
        <p:nvSpPr>
          <p:cNvPr id="39" name="Rectangle 59"/>
          <p:cNvSpPr/>
          <p:nvPr/>
        </p:nvSpPr>
        <p:spPr>
          <a:xfrm>
            <a:off x="4988895" y="3037054"/>
            <a:ext cx="2428892" cy="707886"/>
          </a:xfrm>
          <a:prstGeom prst="rect">
            <a:avLst/>
          </a:prstGeom>
        </p:spPr>
        <p:txBody>
          <a:bodyPr wrap="square">
            <a:spAutoFit/>
          </a:bodyPr>
          <a:lstStyle/>
          <a:p>
            <a:pPr fontAlgn="auto">
              <a:spcBef>
                <a:spcPts val="0"/>
              </a:spcBef>
              <a:spcAft>
                <a:spcPts val="0"/>
              </a:spcAft>
              <a:defRPr/>
            </a:pPr>
            <a:r>
              <a:rPr lang="tr-TR" sz="2000" b="1" dirty="0" smtClean="0">
                <a:solidFill>
                  <a:srgbClr val="C00000"/>
                </a:solidFill>
                <a:latin typeface="Book Antiqua" pitchFamily="18" charset="0"/>
              </a:rPr>
              <a:t>ENGELLİ (KARAMAN)</a:t>
            </a:r>
            <a:endParaRPr lang="tr-TR" sz="2000" b="1" dirty="0">
              <a:solidFill>
                <a:srgbClr val="C00000"/>
              </a:solidFill>
              <a:latin typeface="Book Antiqua" pitchFamily="18" charset="0"/>
            </a:endParaRPr>
          </a:p>
        </p:txBody>
      </p:sp>
      <p:sp>
        <p:nvSpPr>
          <p:cNvPr id="40" name="Rectangle 60"/>
          <p:cNvSpPr/>
          <p:nvPr/>
        </p:nvSpPr>
        <p:spPr>
          <a:xfrm>
            <a:off x="4988895" y="4349344"/>
            <a:ext cx="2428892" cy="707886"/>
          </a:xfrm>
          <a:prstGeom prst="rect">
            <a:avLst/>
          </a:prstGeom>
        </p:spPr>
        <p:txBody>
          <a:bodyPr wrap="square">
            <a:spAutoFit/>
          </a:bodyPr>
          <a:lstStyle/>
          <a:p>
            <a:pPr fontAlgn="auto">
              <a:spcBef>
                <a:spcPts val="0"/>
              </a:spcBef>
              <a:spcAft>
                <a:spcPts val="0"/>
              </a:spcAft>
              <a:defRPr/>
            </a:pPr>
            <a:r>
              <a:rPr lang="tr-TR" sz="2000" b="1" dirty="0" smtClean="0">
                <a:solidFill>
                  <a:srgbClr val="C00000"/>
                </a:solidFill>
                <a:latin typeface="Book Antiqua" pitchFamily="18" charset="0"/>
              </a:rPr>
              <a:t>BAYAN (ŞANLIURFA)</a:t>
            </a:r>
            <a:endParaRPr lang="tr-TR" sz="2000" b="1" dirty="0">
              <a:solidFill>
                <a:srgbClr val="C00000"/>
              </a:solidFill>
              <a:latin typeface="Book Antiqua" pitchFamily="18" charset="0"/>
            </a:endParaRPr>
          </a:p>
        </p:txBody>
      </p:sp>
      <p:sp>
        <p:nvSpPr>
          <p:cNvPr id="41" name="Rectangle 61"/>
          <p:cNvSpPr/>
          <p:nvPr/>
        </p:nvSpPr>
        <p:spPr>
          <a:xfrm>
            <a:off x="1988096" y="4496958"/>
            <a:ext cx="1313053" cy="400110"/>
          </a:xfrm>
          <a:prstGeom prst="rect">
            <a:avLst/>
          </a:prstGeom>
        </p:spPr>
        <p:txBody>
          <a:bodyPr wrap="square">
            <a:spAutoFit/>
          </a:bodyPr>
          <a:lstStyle/>
          <a:p>
            <a:pPr fontAlgn="auto">
              <a:spcBef>
                <a:spcPts val="0"/>
              </a:spcBef>
              <a:spcAft>
                <a:spcPts val="0"/>
              </a:spcAft>
              <a:defRPr/>
            </a:pPr>
            <a:r>
              <a:rPr lang="tr-TR" sz="2000" b="1" dirty="0" smtClean="0">
                <a:solidFill>
                  <a:srgbClr val="C00000"/>
                </a:solidFill>
                <a:latin typeface="Book Antiqua" pitchFamily="18" charset="0"/>
              </a:rPr>
              <a:t>ÇAĞRI</a:t>
            </a:r>
            <a:endParaRPr lang="tr-TR" sz="2000" b="1" dirty="0">
              <a:solidFill>
                <a:srgbClr val="C00000"/>
              </a:solidFill>
              <a:latin typeface="Book Antiqua" pitchFamily="18" charset="0"/>
            </a:endParaRPr>
          </a:p>
        </p:txBody>
      </p:sp>
      <p:sp>
        <p:nvSpPr>
          <p:cNvPr id="42" name="Rectangle 63"/>
          <p:cNvSpPr/>
          <p:nvPr/>
        </p:nvSpPr>
        <p:spPr>
          <a:xfrm>
            <a:off x="2050699" y="5693186"/>
            <a:ext cx="1656184" cy="707886"/>
          </a:xfrm>
          <a:prstGeom prst="rect">
            <a:avLst/>
          </a:prstGeom>
        </p:spPr>
        <p:txBody>
          <a:bodyPr wrap="square">
            <a:spAutoFit/>
          </a:bodyPr>
          <a:lstStyle/>
          <a:p>
            <a:pPr fontAlgn="auto">
              <a:spcBef>
                <a:spcPts val="0"/>
              </a:spcBef>
              <a:spcAft>
                <a:spcPts val="0"/>
              </a:spcAft>
              <a:defRPr/>
            </a:pPr>
            <a:r>
              <a:rPr lang="tr-TR" sz="2000" b="1" dirty="0" smtClean="0">
                <a:solidFill>
                  <a:srgbClr val="C00000"/>
                </a:solidFill>
                <a:latin typeface="Book Antiqua" pitchFamily="18" charset="0"/>
              </a:rPr>
              <a:t>DK GÖRÜŞME</a:t>
            </a:r>
            <a:endParaRPr lang="tr-TR" sz="2000" b="1" dirty="0">
              <a:solidFill>
                <a:srgbClr val="C00000"/>
              </a:solidFill>
              <a:latin typeface="Book Antiqua" pitchFamily="18" charset="0"/>
            </a:endParaRPr>
          </a:p>
        </p:txBody>
      </p:sp>
      <p:sp>
        <p:nvSpPr>
          <p:cNvPr id="43" name="7 Yuvarlatılmış Dikdörtgen"/>
          <p:cNvSpPr/>
          <p:nvPr/>
        </p:nvSpPr>
        <p:spPr>
          <a:xfrm>
            <a:off x="5024614" y="5012365"/>
            <a:ext cx="2357454" cy="57150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800" b="1" dirty="0" smtClean="0">
                <a:latin typeface="Book Antiqua" pitchFamily="18" charset="0"/>
              </a:rPr>
              <a:t>% 20 </a:t>
            </a:r>
            <a:endParaRPr lang="tr-TR" sz="2800" b="1" dirty="0">
              <a:latin typeface="Book Antiqua" pitchFamily="18" charset="0"/>
            </a:endParaRPr>
          </a:p>
        </p:txBody>
      </p:sp>
      <p:sp>
        <p:nvSpPr>
          <p:cNvPr id="44" name="Rectangle 59"/>
          <p:cNvSpPr/>
          <p:nvPr/>
        </p:nvSpPr>
        <p:spPr>
          <a:xfrm>
            <a:off x="4988895" y="5693186"/>
            <a:ext cx="2428892" cy="707886"/>
          </a:xfrm>
          <a:prstGeom prst="rect">
            <a:avLst/>
          </a:prstGeom>
        </p:spPr>
        <p:txBody>
          <a:bodyPr wrap="square">
            <a:spAutoFit/>
          </a:bodyPr>
          <a:lstStyle/>
          <a:p>
            <a:pPr algn="ctr" fontAlgn="auto">
              <a:spcBef>
                <a:spcPts val="0"/>
              </a:spcBef>
              <a:spcAft>
                <a:spcPts val="0"/>
              </a:spcAft>
              <a:defRPr/>
            </a:pPr>
            <a:r>
              <a:rPr lang="tr-TR" sz="2000" b="1" dirty="0" smtClean="0">
                <a:solidFill>
                  <a:srgbClr val="C00000"/>
                </a:solidFill>
                <a:latin typeface="Book Antiqua" pitchFamily="18" charset="0"/>
              </a:rPr>
              <a:t>ŞEHİT - GAZİ YAKINI (SİVAS)</a:t>
            </a:r>
            <a:endParaRPr lang="tr-TR" sz="2000" b="1" dirty="0">
              <a:solidFill>
                <a:srgbClr val="C00000"/>
              </a:solidFill>
              <a:latin typeface="Book Antiqua" pitchFamily="18" charset="0"/>
            </a:endParaRPr>
          </a:p>
        </p:txBody>
      </p:sp>
      <p:pic>
        <p:nvPicPr>
          <p:cNvPr id="45" name="Picture 2" descr="http://upload.wikimedia.org/wikipedia/tr/thumb/5/51/Istiklal_madalyas%C4%B1.gif/450px-Istiklal_madalyas%C4%B1.gif"/>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733538" y="4866188"/>
            <a:ext cx="1260727" cy="1227108"/>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4 Slayt Numarası Yer Tutucusu"/>
          <p:cNvSpPr txBox="1">
            <a:spLocks/>
          </p:cNvSpPr>
          <p:nvPr/>
        </p:nvSpPr>
        <p:spPr>
          <a:xfrm>
            <a:off x="6705600" y="7168331"/>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EDB5FF7A-D267-47DD-83DB-8091B57C481E}"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4" name="23 Resim" descr="image.png"/>
          <p:cNvPicPr>
            <a:picLocks noChangeAspect="1"/>
          </p:cNvPicPr>
          <p:nvPr/>
        </p:nvPicPr>
        <p:blipFill>
          <a:blip r:embed="rId9"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112860018"/>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196752"/>
            <a:ext cx="6993111" cy="1015663"/>
          </a:xfrm>
          <a:prstGeom prst="rect">
            <a:avLst/>
          </a:prstGeom>
        </p:spPr>
        <p:txBody>
          <a:bodyPr wrap="square">
            <a:spAutoFit/>
          </a:bodyPr>
          <a:lstStyle/>
          <a:p>
            <a:pPr algn="just"/>
            <a:r>
              <a:rPr lang="tr-TR" sz="2000" dirty="0">
                <a:latin typeface="Book Antiqua" pitchFamily="18" charset="0"/>
              </a:rPr>
              <a:t>Y</a:t>
            </a:r>
            <a:r>
              <a:rPr lang="tr-TR" sz="2000" b="1" dirty="0" smtClean="0">
                <a:latin typeface="Book Antiqua" pitchFamily="18" charset="0"/>
              </a:rPr>
              <a:t>urtdışında </a:t>
            </a:r>
            <a:r>
              <a:rPr lang="tr-TR" sz="2000" b="1" dirty="0">
                <a:latin typeface="Book Antiqua" pitchFamily="18" charset="0"/>
              </a:rPr>
              <a:t>yaşayan </a:t>
            </a:r>
            <a:r>
              <a:rPr lang="tr-TR" sz="2000" b="1" dirty="0" smtClean="0">
                <a:latin typeface="Book Antiqua" pitchFamily="18" charset="0"/>
              </a:rPr>
              <a:t>10 milyona yakın vatandaşımıza </a:t>
            </a:r>
            <a:r>
              <a:rPr lang="tr-TR" sz="2000" dirty="0">
                <a:latin typeface="Book Antiqua" pitchFamily="18" charset="0"/>
              </a:rPr>
              <a:t>da </a:t>
            </a:r>
            <a:r>
              <a:rPr lang="tr-TR" sz="2000" dirty="0" smtClean="0">
                <a:latin typeface="Book Antiqua" pitchFamily="18" charset="0"/>
              </a:rPr>
              <a:t>ALO 170 üzerinden hizmet </a:t>
            </a:r>
            <a:r>
              <a:rPr lang="tr-TR" sz="2000" dirty="0">
                <a:latin typeface="Book Antiqua" pitchFamily="18" charset="0"/>
              </a:rPr>
              <a:t>verilebilmek </a:t>
            </a:r>
            <a:r>
              <a:rPr lang="tr-TR" sz="2000" dirty="0" smtClean="0">
                <a:latin typeface="Book Antiqua" pitchFamily="18" charset="0"/>
              </a:rPr>
              <a:t>amacıyla yapılan çalışmalar tamamlanmıştır. </a:t>
            </a:r>
          </a:p>
        </p:txBody>
      </p:sp>
      <p:sp>
        <p:nvSpPr>
          <p:cNvPr id="3" name="Rectangle 2"/>
          <p:cNvSpPr/>
          <p:nvPr/>
        </p:nvSpPr>
        <p:spPr>
          <a:xfrm>
            <a:off x="971600" y="-45387"/>
            <a:ext cx="6912768" cy="954107"/>
          </a:xfrm>
          <a:prstGeom prst="rect">
            <a:avLst/>
          </a:prstGeom>
        </p:spPr>
        <p:txBody>
          <a:bodyPr wrap="square">
            <a:spAutoFit/>
          </a:bodyPr>
          <a:lstStyle/>
          <a:p>
            <a:pPr algn="ctr" fontAlgn="auto">
              <a:spcBef>
                <a:spcPts val="0"/>
              </a:spcBef>
              <a:spcAft>
                <a:spcPts val="0"/>
              </a:spcAft>
              <a:defRPr/>
            </a:pPr>
            <a:r>
              <a:rPr lang="tr-TR" sz="2800" b="1" dirty="0" smtClean="0">
                <a:solidFill>
                  <a:srgbClr val="C00000"/>
                </a:solidFill>
                <a:latin typeface="Book Antiqua" pitchFamily="18" charset="0"/>
                <a:ea typeface="+mj-ea"/>
                <a:cs typeface="+mj-cs"/>
              </a:rPr>
              <a:t>ALO </a:t>
            </a:r>
            <a:r>
              <a:rPr lang="tr-TR" sz="2800" b="1" dirty="0" smtClean="0">
                <a:solidFill>
                  <a:srgbClr val="C00000"/>
                </a:solidFill>
                <a:latin typeface="Book Antiqua" pitchFamily="18" charset="0"/>
                <a:ea typeface="+mj-ea"/>
                <a:cs typeface="+mj-cs"/>
              </a:rPr>
              <a:t>170’e Yurt Dışından </a:t>
            </a:r>
            <a:endParaRPr lang="tr-TR" sz="2800" b="1" dirty="0" smtClean="0">
              <a:solidFill>
                <a:srgbClr val="C00000"/>
              </a:solidFill>
              <a:latin typeface="Book Antiqua" pitchFamily="18" charset="0"/>
              <a:ea typeface="+mj-ea"/>
              <a:cs typeface="+mj-cs"/>
            </a:endParaRPr>
          </a:p>
          <a:p>
            <a:pPr algn="ctr" fontAlgn="auto">
              <a:spcBef>
                <a:spcPts val="0"/>
              </a:spcBef>
              <a:spcAft>
                <a:spcPts val="0"/>
              </a:spcAft>
              <a:defRPr/>
            </a:pPr>
            <a:r>
              <a:rPr lang="tr-TR" sz="2800" b="1" dirty="0" smtClean="0">
                <a:solidFill>
                  <a:srgbClr val="C00000"/>
                </a:solidFill>
                <a:latin typeface="Book Antiqua" pitchFamily="18" charset="0"/>
                <a:ea typeface="+mj-ea"/>
                <a:cs typeface="+mj-cs"/>
              </a:rPr>
              <a:t>Ulaşılmaktadır</a:t>
            </a:r>
            <a:r>
              <a:rPr lang="tr-TR" sz="2800" b="1" dirty="0" smtClean="0">
                <a:solidFill>
                  <a:srgbClr val="C00000"/>
                </a:solidFill>
                <a:latin typeface="Book Antiqua" pitchFamily="18" charset="0"/>
                <a:ea typeface="+mj-ea"/>
                <a:cs typeface="+mj-cs"/>
              </a:rPr>
              <a:t>…</a:t>
            </a: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771057">
            <a:off x="8040229" y="1280771"/>
            <a:ext cx="738185" cy="397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145973">
            <a:off x="8031540" y="5444495"/>
            <a:ext cx="764917" cy="483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190093">
            <a:off x="7658629" y="1755426"/>
            <a:ext cx="731797" cy="464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5"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103089">
            <a:off x="7962136" y="4394752"/>
            <a:ext cx="744695" cy="420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6"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9563928">
            <a:off x="7549296" y="4869925"/>
            <a:ext cx="775179" cy="5078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7"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19834835">
            <a:off x="7633138" y="2793834"/>
            <a:ext cx="713957" cy="459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8"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19637573">
            <a:off x="7523565" y="3861207"/>
            <a:ext cx="770709" cy="5115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9" name="Picture 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19932334">
            <a:off x="7589000" y="6001019"/>
            <a:ext cx="761847" cy="5057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10" name="Picture 10"/>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2392850">
            <a:off x="8024700" y="3325270"/>
            <a:ext cx="751039" cy="4855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11" name="Picture 11"/>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rot="1831161">
            <a:off x="8126904" y="2268327"/>
            <a:ext cx="850921" cy="579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12" cstate="print">
            <a:extLst>
              <a:ext uri="{28A0092B-C50C-407E-A947-70E740481C1C}">
                <a14:useLocalDpi xmlns:a14="http://schemas.microsoft.com/office/drawing/2010/main" xmlns="" val="0"/>
              </a:ext>
            </a:extLst>
          </a:blip>
          <a:srcRect t="11031" b="13312"/>
          <a:stretch/>
        </p:blipFill>
        <p:spPr bwMode="auto">
          <a:xfrm>
            <a:off x="179512" y="2310201"/>
            <a:ext cx="3384376" cy="3495063"/>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a:off x="3491880" y="2348880"/>
            <a:ext cx="4032448" cy="3416320"/>
          </a:xfrm>
          <a:prstGeom prst="rect">
            <a:avLst/>
          </a:prstGeom>
        </p:spPr>
        <p:txBody>
          <a:bodyPr wrap="square">
            <a:spAutoFit/>
          </a:bodyPr>
          <a:lstStyle/>
          <a:p>
            <a:pPr algn="just"/>
            <a:r>
              <a:rPr lang="tr-TR" dirty="0" smtClean="0">
                <a:latin typeface="Book Antiqua" pitchFamily="18" charset="0"/>
              </a:rPr>
              <a:t>A.B.D., Almanya</a:t>
            </a:r>
            <a:r>
              <a:rPr lang="tr-TR" dirty="0">
                <a:latin typeface="Book Antiqua" pitchFamily="18" charset="0"/>
              </a:rPr>
              <a:t>, Azerbaycan, Bosna, Çek Cumhuriyeti, Fas, İspanya, S. Arabistan, Sırbistan ve </a:t>
            </a:r>
            <a:r>
              <a:rPr lang="tr-TR" dirty="0" smtClean="0">
                <a:latin typeface="Book Antiqua" pitchFamily="18" charset="0"/>
              </a:rPr>
              <a:t>Rusya’da </a:t>
            </a:r>
            <a:r>
              <a:rPr lang="tr-TR" dirty="0">
                <a:latin typeface="Book Antiqua" pitchFamily="18" charset="0"/>
              </a:rPr>
              <a:t>yaşayan   </a:t>
            </a:r>
            <a:r>
              <a:rPr lang="tr-TR" dirty="0" smtClean="0">
                <a:latin typeface="Book Antiqua" pitchFamily="18" charset="0"/>
              </a:rPr>
              <a:t>vatandaşlarımızın  </a:t>
            </a:r>
            <a:r>
              <a:rPr lang="tr-TR" b="1" dirty="0">
                <a:latin typeface="Book Antiqua" pitchFamily="18" charset="0"/>
              </a:rPr>
              <a:t>90 170</a:t>
            </a:r>
            <a:r>
              <a:rPr lang="tr-TR" dirty="0">
                <a:latin typeface="Book Antiqua" pitchFamily="18" charset="0"/>
              </a:rPr>
              <a:t>  numarası ile </a:t>
            </a:r>
            <a:endParaRPr lang="tr-TR" dirty="0" smtClean="0">
              <a:latin typeface="Book Antiqua" pitchFamily="18" charset="0"/>
            </a:endParaRPr>
          </a:p>
          <a:p>
            <a:pPr algn="just"/>
            <a:endParaRPr lang="tr-TR" dirty="0">
              <a:latin typeface="Book Antiqua" pitchFamily="18" charset="0"/>
            </a:endParaRPr>
          </a:p>
          <a:p>
            <a:pPr algn="just"/>
            <a:r>
              <a:rPr lang="tr-TR" dirty="0" smtClean="0">
                <a:latin typeface="Book Antiqua" pitchFamily="18" charset="0"/>
              </a:rPr>
              <a:t>Bulgaristan</a:t>
            </a:r>
            <a:r>
              <a:rPr lang="tr-TR" dirty="0">
                <a:latin typeface="Book Antiqua" pitchFamily="18" charset="0"/>
              </a:rPr>
              <a:t>, Fransa, İngiltere basta olmak üzere diğer ülkelerde yaşayan vatandaşlarımız </a:t>
            </a:r>
            <a:r>
              <a:rPr lang="tr-TR" b="1" dirty="0" smtClean="0">
                <a:latin typeface="Book Antiqua" pitchFamily="18" charset="0"/>
              </a:rPr>
              <a:t>90 </a:t>
            </a:r>
            <a:r>
              <a:rPr lang="tr-TR" b="1" dirty="0">
                <a:latin typeface="Book Antiqua" pitchFamily="18" charset="0"/>
              </a:rPr>
              <a:t>212 170 00 00</a:t>
            </a:r>
            <a:r>
              <a:rPr lang="tr-TR" dirty="0">
                <a:latin typeface="Book Antiqua" pitchFamily="18" charset="0"/>
              </a:rPr>
              <a:t> veya </a:t>
            </a:r>
            <a:r>
              <a:rPr lang="tr-TR" b="1" dirty="0">
                <a:latin typeface="Book Antiqua" pitchFamily="18" charset="0"/>
              </a:rPr>
              <a:t>90 216 170 12 22</a:t>
            </a:r>
            <a:r>
              <a:rPr lang="tr-TR" dirty="0">
                <a:latin typeface="Book Antiqua" pitchFamily="18" charset="0"/>
              </a:rPr>
              <a:t> </a:t>
            </a:r>
            <a:r>
              <a:rPr lang="tr-TR" dirty="0" smtClean="0">
                <a:latin typeface="Book Antiqua" pitchFamily="18" charset="0"/>
              </a:rPr>
              <a:t>numaraları ile ALO170 </a:t>
            </a:r>
            <a:r>
              <a:rPr lang="tr-TR" dirty="0">
                <a:latin typeface="Book Antiqua" pitchFamily="18" charset="0"/>
              </a:rPr>
              <a:t>İletişim Merkezine 7 gün 24 saat ulaşmaları sağlanmıştır.</a:t>
            </a:r>
          </a:p>
        </p:txBody>
      </p:sp>
      <p:sp>
        <p:nvSpPr>
          <p:cNvPr id="17" name="1 Slayt Numarası Yer Tutucusu"/>
          <p:cNvSpPr>
            <a:spLocks noGrp="1"/>
          </p:cNvSpPr>
          <p:nvPr>
            <p:ph type="sldNum" sz="quarter" idx="12"/>
          </p:nvPr>
        </p:nvSpPr>
        <p:spPr>
          <a:xfrm>
            <a:off x="6553200" y="6564313"/>
            <a:ext cx="2133600" cy="365125"/>
          </a:xfrm>
        </p:spPr>
        <p:txBody>
          <a:bodyPr/>
          <a:lstStyle/>
          <a:p>
            <a:pPr>
              <a:defRPr/>
            </a:pPr>
            <a:fld id="{0C7573D2-F23A-4DA6-84B0-70AA6AD37004}" type="slidenum">
              <a:rPr lang="en-US" smtClean="0"/>
              <a:pPr>
                <a:defRPr/>
              </a:pPr>
              <a:t>37</a:t>
            </a:fld>
            <a:endParaRPr lang="en-US" dirty="0"/>
          </a:p>
        </p:txBody>
      </p:sp>
      <p:pic>
        <p:nvPicPr>
          <p:cNvPr id="18" name="17 Resim" descr="image.png"/>
          <p:cNvPicPr>
            <a:picLocks noChangeAspect="1"/>
          </p:cNvPicPr>
          <p:nvPr/>
        </p:nvPicPr>
        <p:blipFill>
          <a:blip r:embed="rId1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680286151"/>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88024" y="1124744"/>
            <a:ext cx="4250680" cy="4884545"/>
          </a:xfrm>
        </p:spPr>
        <p:txBody>
          <a:bodyPr>
            <a:noAutofit/>
          </a:bodyPr>
          <a:lstStyle/>
          <a:p>
            <a:pPr marL="273050" indent="-273050" algn="l">
              <a:buClr>
                <a:srgbClr val="C00000"/>
              </a:buClr>
              <a:buFont typeface="Wingdings" pitchFamily="2" charset="2"/>
              <a:buChar char="v"/>
            </a:pPr>
            <a:r>
              <a:rPr lang="tr-TR" sz="2000" b="0" dirty="0" smtClean="0">
                <a:solidFill>
                  <a:schemeClr val="tx1"/>
                </a:solidFill>
              </a:rPr>
              <a:t>Bu uygulama ile </a:t>
            </a:r>
            <a:br>
              <a:rPr lang="tr-TR" sz="2000" b="0" dirty="0" smtClean="0">
                <a:solidFill>
                  <a:schemeClr val="tx1"/>
                </a:solidFill>
              </a:rPr>
            </a:br>
            <a:r>
              <a:rPr lang="tr-TR" sz="2000" b="0" dirty="0" smtClean="0">
                <a:solidFill>
                  <a:schemeClr val="tx1"/>
                </a:solidFill>
              </a:rPr>
              <a:t>vatandaşlarımız </a:t>
            </a:r>
            <a:br>
              <a:rPr lang="tr-TR" sz="2000" b="0" dirty="0" smtClean="0">
                <a:solidFill>
                  <a:schemeClr val="tx1"/>
                </a:solidFill>
              </a:rPr>
            </a:br>
            <a:r>
              <a:rPr lang="tr-TR" sz="2000" dirty="0" smtClean="0">
                <a:solidFill>
                  <a:schemeClr val="tx1"/>
                </a:solidFill>
              </a:rPr>
              <a:t>En yakın </a:t>
            </a:r>
            <a:r>
              <a:rPr lang="tr-TR" sz="2000" dirty="0" err="1" smtClean="0">
                <a:solidFill>
                  <a:schemeClr val="tx1"/>
                </a:solidFill>
              </a:rPr>
              <a:t>SGK’ya</a:t>
            </a:r>
            <a:r>
              <a:rPr lang="tr-TR" sz="2000" dirty="0" smtClean="0">
                <a:solidFill>
                  <a:schemeClr val="tx1"/>
                </a:solidFill>
              </a:rPr>
              <a:t> rahatlıkla ve kolayca ulaşabilmektedir.</a:t>
            </a:r>
            <a:br>
              <a:rPr lang="tr-TR" sz="2000" dirty="0" smtClean="0">
                <a:solidFill>
                  <a:schemeClr val="tx1"/>
                </a:solidFill>
              </a:rPr>
            </a:br>
            <a:r>
              <a:rPr lang="tr-TR" sz="2000" dirty="0">
                <a:solidFill>
                  <a:schemeClr val="tx1"/>
                </a:solidFill>
              </a:rPr>
              <a:t/>
            </a:r>
            <a:br>
              <a:rPr lang="tr-TR" sz="2000" dirty="0">
                <a:solidFill>
                  <a:schemeClr val="tx1"/>
                </a:solidFill>
              </a:rPr>
            </a:br>
            <a:r>
              <a:rPr lang="tr-TR" sz="2000" b="0" dirty="0" smtClean="0">
                <a:solidFill>
                  <a:schemeClr val="tx1"/>
                </a:solidFill>
              </a:rPr>
              <a:t>Uygulamaya;  </a:t>
            </a:r>
            <a:br>
              <a:rPr lang="tr-TR" sz="2000" b="0" dirty="0" smtClean="0">
                <a:solidFill>
                  <a:schemeClr val="tx1"/>
                </a:solidFill>
              </a:rPr>
            </a:br>
            <a:r>
              <a:rPr lang="tr-TR" sz="2000" b="0" dirty="0" smtClean="0">
                <a:solidFill>
                  <a:schemeClr val="tx1"/>
                </a:solidFill>
              </a:rPr>
              <a:t/>
            </a:r>
            <a:br>
              <a:rPr lang="tr-TR" sz="2000" b="0" dirty="0" smtClean="0">
                <a:solidFill>
                  <a:schemeClr val="tx1"/>
                </a:solidFill>
              </a:rPr>
            </a:br>
            <a:r>
              <a:rPr lang="en-US" sz="2000" b="0" dirty="0" smtClean="0">
                <a:solidFill>
                  <a:schemeClr val="tx1"/>
                </a:solidFill>
              </a:rPr>
              <a:t>Mobil </a:t>
            </a:r>
            <a:r>
              <a:rPr lang="tr-TR" sz="2000" b="0" dirty="0" smtClean="0">
                <a:solidFill>
                  <a:schemeClr val="tx1"/>
                </a:solidFill>
              </a:rPr>
              <a:t>cihaz ve telefonlar ile</a:t>
            </a:r>
            <a:br>
              <a:rPr lang="tr-TR" sz="2000" b="0" dirty="0" smtClean="0">
                <a:solidFill>
                  <a:schemeClr val="tx1"/>
                </a:solidFill>
              </a:rPr>
            </a:br>
            <a:r>
              <a:rPr lang="tr-TR" sz="2000" b="0" dirty="0" smtClean="0">
                <a:solidFill>
                  <a:schemeClr val="tx1"/>
                </a:solidFill>
              </a:rPr>
              <a:t/>
            </a:r>
            <a:br>
              <a:rPr lang="tr-TR" sz="2000" b="0" dirty="0" smtClean="0">
                <a:solidFill>
                  <a:schemeClr val="tx1"/>
                </a:solidFill>
              </a:rPr>
            </a:br>
            <a:r>
              <a:rPr lang="tr-TR" sz="2000" dirty="0" smtClean="0">
                <a:solidFill>
                  <a:srgbClr val="C00000"/>
                </a:solidFill>
              </a:rPr>
              <a:t>harita.</a:t>
            </a:r>
            <a:r>
              <a:rPr lang="tr-TR" sz="2000" dirty="0" err="1" smtClean="0">
                <a:solidFill>
                  <a:srgbClr val="C00000"/>
                </a:solidFill>
              </a:rPr>
              <a:t>sgk</a:t>
            </a:r>
            <a:r>
              <a:rPr lang="tr-TR" sz="2000" dirty="0" smtClean="0">
                <a:solidFill>
                  <a:srgbClr val="C00000"/>
                </a:solidFill>
              </a:rPr>
              <a:t>.gov.tr </a:t>
            </a:r>
            <a:r>
              <a:rPr lang="tr-TR" sz="2000" b="0" dirty="0" smtClean="0">
                <a:solidFill>
                  <a:schemeClr val="tx1"/>
                </a:solidFill>
              </a:rPr>
              <a:t/>
            </a:r>
            <a:br>
              <a:rPr lang="tr-TR" sz="2000" b="0" dirty="0" smtClean="0">
                <a:solidFill>
                  <a:schemeClr val="tx1"/>
                </a:solidFill>
              </a:rPr>
            </a:br>
            <a:r>
              <a:rPr lang="tr-TR" sz="2000" b="0" dirty="0" smtClean="0">
                <a:solidFill>
                  <a:schemeClr val="tx1"/>
                </a:solidFill>
              </a:rPr>
              <a:t/>
            </a:r>
            <a:br>
              <a:rPr lang="tr-TR" sz="2000" b="0" dirty="0" smtClean="0">
                <a:solidFill>
                  <a:schemeClr val="tx1"/>
                </a:solidFill>
              </a:rPr>
            </a:br>
            <a:r>
              <a:rPr lang="tr-TR" sz="2000" b="0" dirty="0" smtClean="0">
                <a:solidFill>
                  <a:schemeClr val="tx1"/>
                </a:solidFill>
              </a:rPr>
              <a:t>adresinden erişilebilecektir.</a:t>
            </a:r>
            <a:r>
              <a:rPr lang="tr-TR" sz="2000" b="0" dirty="0">
                <a:solidFill>
                  <a:schemeClr val="tx1"/>
                </a:solidFill>
              </a:rPr>
              <a:t/>
            </a:r>
            <a:br>
              <a:rPr lang="tr-TR" sz="2000" b="0" dirty="0">
                <a:solidFill>
                  <a:schemeClr val="tx1"/>
                </a:solidFill>
              </a:rPr>
            </a:br>
            <a:endParaRPr lang="tr-TR" sz="2000" b="0" dirty="0">
              <a:solidFill>
                <a:schemeClr val="tx1"/>
              </a:solidFill>
            </a:endParaRPr>
          </a:p>
        </p:txBody>
      </p:sp>
      <p:sp>
        <p:nvSpPr>
          <p:cNvPr id="3" name="Metin kutusu 2"/>
          <p:cNvSpPr txBox="1"/>
          <p:nvPr/>
        </p:nvSpPr>
        <p:spPr>
          <a:xfrm>
            <a:off x="1403648" y="188640"/>
            <a:ext cx="7056784" cy="523220"/>
          </a:xfrm>
          <a:prstGeom prst="rect">
            <a:avLst/>
          </a:prstGeom>
          <a:noFill/>
        </p:spPr>
        <p:txBody>
          <a:bodyPr wrap="square" rtlCol="0">
            <a:spAutoFit/>
          </a:bodyPr>
          <a:lstStyle/>
          <a:p>
            <a:pPr algn="ctr"/>
            <a:r>
              <a:rPr lang="tr-TR" sz="2800" b="1" dirty="0" smtClean="0">
                <a:solidFill>
                  <a:srgbClr val="C00000"/>
                </a:solidFill>
                <a:latin typeface="Book Antiqua" pitchFamily="18" charset="0"/>
                <a:ea typeface="+mj-ea"/>
                <a:cs typeface="+mj-cs"/>
              </a:rPr>
              <a:t>EN YAKIN SGK</a:t>
            </a:r>
            <a:endParaRPr lang="tr-TR" sz="2800" b="1" dirty="0">
              <a:solidFill>
                <a:srgbClr val="C00000"/>
              </a:solidFill>
              <a:latin typeface="Book Antiqua" pitchFamily="18" charset="0"/>
              <a:ea typeface="+mj-ea"/>
              <a:cs typeface="+mj-cs"/>
            </a:endParaRPr>
          </a:p>
        </p:txBody>
      </p:sp>
      <p:sp>
        <p:nvSpPr>
          <p:cNvPr id="7" name="5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38</a:t>
            </a:fld>
            <a:endParaRPr lang="en-US"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1268760"/>
            <a:ext cx="4464495" cy="3515114"/>
          </a:xfrm>
          <a:prstGeom prst="rect">
            <a:avLst/>
          </a:prstGeom>
          <a:effectLst>
            <a:reflection blurRad="6350" stA="50000" endA="275" endPos="40000" dist="101600" dir="5400000" sy="-100000" algn="bl" rotWithShape="0"/>
          </a:effectLst>
        </p:spPr>
      </p:pic>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267755708"/>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Resim" descr="google-vs-apple-app-store.jpg"/>
          <p:cNvPicPr>
            <a:picLocks noChangeAspect="1"/>
          </p:cNvPicPr>
          <p:nvPr/>
        </p:nvPicPr>
        <p:blipFill>
          <a:blip r:embed="rId2" cstate="print"/>
          <a:stretch>
            <a:fillRect/>
          </a:stretch>
        </p:blipFill>
        <p:spPr>
          <a:xfrm>
            <a:off x="6251004" y="980728"/>
            <a:ext cx="2857500" cy="1428750"/>
          </a:xfrm>
          <a:prstGeom prst="rect">
            <a:avLst/>
          </a:prstGeom>
        </p:spPr>
      </p:pic>
      <p:sp>
        <p:nvSpPr>
          <p:cNvPr id="18438" name="Başlık 1"/>
          <p:cNvSpPr>
            <a:spLocks noGrp="1"/>
          </p:cNvSpPr>
          <p:nvPr>
            <p:ph type="title"/>
          </p:nvPr>
        </p:nvSpPr>
        <p:spPr bwMode="auto">
          <a:xfrm>
            <a:off x="539552" y="116632"/>
            <a:ext cx="7929562" cy="647229"/>
          </a:xfrm>
        </p:spPr>
        <p:txBody>
          <a:bodyPr wrap="square" numCol="1" anchorCtr="0" compatLnSpc="1">
            <a:prstTxWarp prst="textNoShape">
              <a:avLst/>
            </a:prstTxWarp>
            <a:noAutofit/>
          </a:bodyPr>
          <a:lstStyle/>
          <a:p>
            <a:pPr>
              <a:defRPr/>
            </a:pPr>
            <a:r>
              <a:rPr lang="tr-TR" sz="2400" dirty="0" smtClean="0">
                <a:solidFill>
                  <a:srgbClr val="C00000"/>
                </a:solidFill>
              </a:rPr>
              <a:t>SGK UYGULAMALARI </a:t>
            </a:r>
            <a:r>
              <a:rPr lang="tr-TR" sz="2400" dirty="0" smtClean="0">
                <a:solidFill>
                  <a:srgbClr val="C00000"/>
                </a:solidFill>
              </a:rPr>
              <a:t/>
            </a:r>
            <a:br>
              <a:rPr lang="tr-TR" sz="2400" dirty="0" smtClean="0">
                <a:solidFill>
                  <a:srgbClr val="C00000"/>
                </a:solidFill>
              </a:rPr>
            </a:br>
            <a:r>
              <a:rPr lang="tr-TR" sz="2400" dirty="0" smtClean="0">
                <a:solidFill>
                  <a:srgbClr val="C00000"/>
                </a:solidFill>
              </a:rPr>
              <a:t>TABLET </a:t>
            </a:r>
            <a:r>
              <a:rPr lang="tr-TR" sz="2400" dirty="0" smtClean="0">
                <a:solidFill>
                  <a:srgbClr val="C00000"/>
                </a:solidFill>
              </a:rPr>
              <a:t>PC VE </a:t>
            </a:r>
            <a:r>
              <a:rPr lang="tr-TR" sz="2400" dirty="0" smtClean="0">
                <a:solidFill>
                  <a:srgbClr val="C00000"/>
                </a:solidFill>
              </a:rPr>
              <a:t>CEP </a:t>
            </a:r>
            <a:r>
              <a:rPr lang="tr-TR" sz="2400" dirty="0" smtClean="0">
                <a:solidFill>
                  <a:srgbClr val="C00000"/>
                </a:solidFill>
              </a:rPr>
              <a:t>TELEFONLARINDA</a:t>
            </a:r>
            <a:endParaRPr lang="tr-TR" sz="2400" dirty="0">
              <a:solidFill>
                <a:srgbClr val="C00000"/>
              </a:solidFill>
            </a:endParaRPr>
          </a:p>
        </p:txBody>
      </p:sp>
      <p:sp>
        <p:nvSpPr>
          <p:cNvPr id="18439" name="Dikdörtgen 8"/>
          <p:cNvSpPr>
            <a:spLocks noChangeArrowheads="1"/>
          </p:cNvSpPr>
          <p:nvPr/>
        </p:nvSpPr>
        <p:spPr bwMode="auto">
          <a:xfrm>
            <a:off x="179512" y="1076538"/>
            <a:ext cx="7821613"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355600" indent="-355600" algn="just" fontAlgn="ctr">
              <a:buClr>
                <a:srgbClr val="C00000"/>
              </a:buClr>
              <a:buFont typeface="Wingdings" pitchFamily="2" charset="2"/>
              <a:buChar char="v"/>
            </a:pPr>
            <a:r>
              <a:rPr lang="tr-TR" sz="2400" dirty="0" smtClean="0">
                <a:latin typeface="Book Antiqua" pitchFamily="18" charset="0"/>
              </a:rPr>
              <a:t>2013 yılı sonuna kadar SGK </a:t>
            </a:r>
          </a:p>
          <a:p>
            <a:pPr algn="just" fontAlgn="ctr">
              <a:buClr>
                <a:srgbClr val="C00000"/>
              </a:buClr>
            </a:pPr>
            <a:r>
              <a:rPr lang="tr-TR" sz="2400" dirty="0" smtClean="0">
                <a:latin typeface="Book Antiqua" pitchFamily="18" charset="0"/>
                <a:ea typeface="+mj-ea"/>
                <a:cs typeface="+mj-cs"/>
              </a:rPr>
              <a:t>     sağlık ve sigorta uygulamalarına </a:t>
            </a:r>
          </a:p>
          <a:p>
            <a:pPr marL="355600" indent="-355600" algn="just" fontAlgn="ctr">
              <a:buClr>
                <a:srgbClr val="C00000"/>
              </a:buClr>
            </a:pPr>
            <a:r>
              <a:rPr lang="tr-TR" sz="2400" dirty="0" smtClean="0">
                <a:latin typeface="Book Antiqua" pitchFamily="18" charset="0"/>
                <a:ea typeface="+mj-ea"/>
                <a:cs typeface="+mj-cs"/>
              </a:rPr>
              <a:t>     akıllı cep telefonları ve tablet </a:t>
            </a:r>
          </a:p>
          <a:p>
            <a:pPr marL="355600" indent="-355600" algn="just" fontAlgn="ctr">
              <a:buClr>
                <a:srgbClr val="C00000"/>
              </a:buClr>
            </a:pPr>
            <a:r>
              <a:rPr lang="tr-TR" sz="2400" dirty="0">
                <a:latin typeface="Book Antiqua" pitchFamily="18" charset="0"/>
                <a:ea typeface="+mj-ea"/>
                <a:cs typeface="+mj-cs"/>
              </a:rPr>
              <a:t> </a:t>
            </a:r>
            <a:r>
              <a:rPr lang="tr-TR" sz="2400" dirty="0" smtClean="0">
                <a:latin typeface="Book Antiqua" pitchFamily="18" charset="0"/>
                <a:ea typeface="+mj-ea"/>
                <a:cs typeface="+mj-cs"/>
              </a:rPr>
              <a:t>    bilgisayarlar üzerinden ücretsiz ulaşılacaktır.</a:t>
            </a:r>
          </a:p>
          <a:p>
            <a:pPr marL="355600" indent="-355600" algn="just" fontAlgn="ctr">
              <a:buClr>
                <a:srgbClr val="C00000"/>
              </a:buClr>
            </a:pPr>
            <a:endParaRPr lang="tr-TR" sz="800" dirty="0" smtClean="0">
              <a:latin typeface="Book Antiqua" pitchFamily="18" charset="0"/>
              <a:ea typeface="+mj-ea"/>
              <a:cs typeface="+mj-cs"/>
            </a:endParaRPr>
          </a:p>
          <a:p>
            <a:pPr marL="355600" indent="-355600" algn="just" fontAlgn="ctr">
              <a:buClr>
                <a:srgbClr val="C00000"/>
              </a:buClr>
            </a:pPr>
            <a:endParaRPr lang="tr-TR" sz="800" dirty="0" smtClean="0">
              <a:latin typeface="Book Antiqua" pitchFamily="18" charset="0"/>
              <a:ea typeface="+mj-ea"/>
              <a:cs typeface="+mj-cs"/>
            </a:endParaRPr>
          </a:p>
          <a:p>
            <a:pPr marL="355600" indent="-355600" algn="just" fontAlgn="ctr">
              <a:buClr>
                <a:srgbClr val="C00000"/>
              </a:buClr>
            </a:pPr>
            <a:endParaRPr lang="tr-TR" sz="800" dirty="0" smtClean="0">
              <a:latin typeface="Book Antiqua" pitchFamily="18" charset="0"/>
              <a:ea typeface="+mj-ea"/>
              <a:cs typeface="+mj-cs"/>
            </a:endParaRPr>
          </a:p>
          <a:p>
            <a:pPr marL="355600" indent="-355600" algn="just" fontAlgn="ctr">
              <a:buClr>
                <a:srgbClr val="C00000"/>
              </a:buClr>
            </a:pPr>
            <a:endParaRPr lang="tr-TR" sz="800" dirty="0" smtClean="0">
              <a:latin typeface="Book Antiqua" pitchFamily="18" charset="0"/>
              <a:ea typeface="+mj-ea"/>
              <a:cs typeface="+mj-cs"/>
            </a:endParaRPr>
          </a:p>
          <a:p>
            <a:pPr marL="355600" indent="-355600" algn="just" fontAlgn="ctr">
              <a:buClr>
                <a:srgbClr val="C00000"/>
              </a:buClr>
              <a:buFont typeface="Wingdings" pitchFamily="2" charset="2"/>
              <a:buChar char="v"/>
            </a:pPr>
            <a:r>
              <a:rPr lang="tr-TR" sz="2400" dirty="0" smtClean="0">
                <a:latin typeface="Book Antiqua" pitchFamily="18" charset="0"/>
                <a:ea typeface="+mj-ea"/>
                <a:cs typeface="+mj-cs"/>
              </a:rPr>
              <a:t>İlk uygulamalarımız;</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Hastaneni Seç </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4a hizmet dökümü (SSK)</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En Yakın SGK</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SGK TV</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SGK Mobil Kitaplık</a:t>
            </a:r>
          </a:p>
          <a:p>
            <a:pPr marL="812800" lvl="1" indent="-355600" algn="just" fontAlgn="ctr">
              <a:buClr>
                <a:schemeClr val="accent6">
                  <a:lumMod val="75000"/>
                </a:schemeClr>
              </a:buClr>
              <a:buFont typeface="Wingdings" pitchFamily="2" charset="2"/>
              <a:buChar char="§"/>
            </a:pPr>
            <a:r>
              <a:rPr lang="tr-TR" sz="2400" dirty="0" smtClean="0">
                <a:latin typeface="Book Antiqua" pitchFamily="18" charset="0"/>
                <a:ea typeface="+mj-ea"/>
                <a:cs typeface="+mj-cs"/>
              </a:rPr>
              <a:t>5502 </a:t>
            </a:r>
            <a:r>
              <a:rPr lang="tr-TR" sz="2400" dirty="0" err="1" smtClean="0">
                <a:latin typeface="Book Antiqua" pitchFamily="18" charset="0"/>
                <a:ea typeface="+mj-ea"/>
                <a:cs typeface="+mj-cs"/>
              </a:rPr>
              <a:t>İnteraktif</a:t>
            </a:r>
            <a:r>
              <a:rPr lang="tr-TR" sz="2400" dirty="0" smtClean="0">
                <a:latin typeface="Book Antiqua" pitchFamily="18" charset="0"/>
                <a:ea typeface="+mj-ea"/>
                <a:cs typeface="+mj-cs"/>
              </a:rPr>
              <a:t> Hizmetler</a:t>
            </a:r>
          </a:p>
          <a:p>
            <a:pPr marL="812800" lvl="1" indent="-355600" algn="just" fontAlgn="ctr">
              <a:buClr>
                <a:schemeClr val="accent6">
                  <a:lumMod val="75000"/>
                </a:schemeClr>
              </a:buClr>
              <a:buFont typeface="Wingdings" pitchFamily="2" charset="2"/>
              <a:buChar char="§"/>
            </a:pPr>
            <a:r>
              <a:rPr lang="tr-TR" sz="2400" dirty="0">
                <a:latin typeface="Book Antiqua" pitchFamily="18" charset="0"/>
                <a:ea typeface="+mj-ea"/>
                <a:cs typeface="+mj-cs"/>
              </a:rPr>
              <a:t>Ne Zaman Emekli Olurum</a:t>
            </a:r>
          </a:p>
        </p:txBody>
      </p:sp>
      <p:sp>
        <p:nvSpPr>
          <p:cNvPr id="14"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39</a:t>
            </a:fld>
            <a:endParaRPr lang="en-US" dirty="0"/>
          </a:p>
        </p:txBody>
      </p:sp>
      <p:pic>
        <p:nvPicPr>
          <p:cNvPr id="10" name="9 Resim" descr="Başlıksız-2.png"/>
          <p:cNvPicPr>
            <a:picLocks noChangeAspect="1"/>
          </p:cNvPicPr>
          <p:nvPr/>
        </p:nvPicPr>
        <p:blipFill>
          <a:blip r:embed="rId3" cstate="print"/>
          <a:stretch>
            <a:fillRect/>
          </a:stretch>
        </p:blipFill>
        <p:spPr>
          <a:xfrm>
            <a:off x="5364088" y="2859836"/>
            <a:ext cx="4012699" cy="3809524"/>
          </a:xfrm>
          <a:prstGeom prst="rect">
            <a:avLst/>
          </a:prstGeom>
        </p:spPr>
      </p:pic>
      <p:pic>
        <p:nvPicPr>
          <p:cNvPr id="8" name="7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74520486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Başlık"/>
          <p:cNvSpPr>
            <a:spLocks noGrp="1"/>
          </p:cNvSpPr>
          <p:nvPr>
            <p:ph type="title"/>
          </p:nvPr>
        </p:nvSpPr>
        <p:spPr bwMode="auto"/>
        <p:txBody>
          <a:bodyPr/>
          <a:lstStyle/>
          <a:p>
            <a:endParaRPr lang="tr-TR" smtClean="0"/>
          </a:p>
        </p:txBody>
      </p:sp>
      <p:sp>
        <p:nvSpPr>
          <p:cNvPr id="6147" name="2 İçerik Yer Tutucusu"/>
          <p:cNvSpPr>
            <a:spLocks noGrp="1"/>
          </p:cNvSpPr>
          <p:nvPr>
            <p:ph idx="1"/>
          </p:nvPr>
        </p:nvSpPr>
        <p:spPr>
          <a:xfrm>
            <a:off x="500063" y="1143000"/>
            <a:ext cx="8229600" cy="4525963"/>
          </a:xfrm>
        </p:spPr>
        <p:txBody>
          <a:bodyPr/>
          <a:lstStyle/>
          <a:p>
            <a:pPr algn="just"/>
            <a:r>
              <a:rPr lang="tr-TR" smtClean="0"/>
              <a:t>Dünya konjonktüründe birçok ülkenin ekonomik kriz ile mücadele ettiği bir dönemi ülkemiz sağlam temeller üzerinde bulunması nedeniyle sorunsuz geçirmektedir. Gelinen noktada, süreci iyi yönetilen </a:t>
            </a:r>
            <a:r>
              <a:rPr lang="tr-TR" b="1" smtClean="0">
                <a:solidFill>
                  <a:srgbClr val="C00000"/>
                </a:solidFill>
              </a:rPr>
              <a:t>Sosyal Güvenlik Reformu’nun </a:t>
            </a:r>
            <a:r>
              <a:rPr lang="tr-TR" smtClean="0"/>
              <a:t>payı da büyüktür. Bugün ekonomik kriz ile mücadele eden gelişmiş ülkeler, ülkemizin sosyal güvenlik sisteminden övgüyle bahsedilmektedir.</a:t>
            </a:r>
          </a:p>
          <a:p>
            <a:pPr algn="just"/>
            <a:endParaRPr lang="tr-TR" smtClean="0"/>
          </a:p>
          <a:p>
            <a:pPr algn="just"/>
            <a:r>
              <a:rPr lang="tr-TR" smtClean="0"/>
              <a:t>Bu anlamda SGK, Bilgi ve İletişim Teknolojileri temelinde e-devlet uygulamalarını milli ekonomi ve milli kalkınmanın gelişmesi için en ileri düzeyde kullanıyor ve ülke ekonomisine en az </a:t>
            </a:r>
            <a:r>
              <a:rPr lang="tr-TR" b="1" smtClean="0">
                <a:solidFill>
                  <a:srgbClr val="C00000"/>
                </a:solidFill>
              </a:rPr>
              <a:t>10 dünya çapında global markayla</a:t>
            </a:r>
            <a:r>
              <a:rPr lang="tr-TR" smtClean="0"/>
              <a:t> katkı veriyor.</a:t>
            </a:r>
          </a:p>
          <a:p>
            <a:pPr algn="just"/>
            <a:endParaRPr lang="tr-TR" smtClean="0"/>
          </a:p>
        </p:txBody>
      </p:sp>
      <p:sp>
        <p:nvSpPr>
          <p:cNvPr id="4" name="3 Veri Yer Tutucusu"/>
          <p:cNvSpPr>
            <a:spLocks noGrp="1"/>
          </p:cNvSpPr>
          <p:nvPr>
            <p:ph type="dt" sz="quarter" idx="10"/>
          </p:nvPr>
        </p:nvSpPr>
        <p:spPr/>
        <p:txBody>
          <a:bodyPr/>
          <a:lstStyle/>
          <a:p>
            <a:fld id="{446F77F4-40EE-4C09-BA64-C0FAB187FC55}" type="datetime1">
              <a:rPr lang="tr-TR"/>
              <a:pPr/>
              <a:t>17.11.2013</a:t>
            </a:fld>
            <a:endParaRPr lang="en-US"/>
          </a:p>
        </p:txBody>
      </p:sp>
      <p:sp>
        <p:nvSpPr>
          <p:cNvPr id="5" name="4 Slayt Numarası Yer Tutucusu"/>
          <p:cNvSpPr>
            <a:spLocks noGrp="1"/>
          </p:cNvSpPr>
          <p:nvPr>
            <p:ph type="sldNum" sz="quarter" idx="12"/>
          </p:nvPr>
        </p:nvSpPr>
        <p:spPr/>
        <p:txBody>
          <a:bodyPr/>
          <a:lstStyle/>
          <a:p>
            <a:fld id="{9D468094-6D96-4A47-850C-E0EF6B7B2FB6}" type="slidenum">
              <a:rPr lang="en-US"/>
              <a:pPr/>
              <a:t>4</a:t>
            </a:fld>
            <a:endParaRPr lang="en-US"/>
          </a:p>
        </p:txBody>
      </p:sp>
      <p:sp>
        <p:nvSpPr>
          <p:cNvPr id="6" name="5 Altbilgi Yer Tutucusu"/>
          <p:cNvSpPr>
            <a:spLocks noGrp="1"/>
          </p:cNvSpPr>
          <p:nvPr>
            <p:ph type="ftr" sz="quarter" idx="11"/>
          </p:nvPr>
        </p:nvSpPr>
        <p:spPr/>
        <p:txBody>
          <a:bodyPr/>
          <a:lstStyle/>
          <a:p>
            <a:r>
              <a:rPr lang="tr-TR"/>
              <a:t>Sosyal Güvenlik Kurumu</a:t>
            </a:r>
            <a:endParaRPr lang="en-US"/>
          </a:p>
        </p:txBody>
      </p:sp>
      <p:pic>
        <p:nvPicPr>
          <p:cNvPr id="9" name="8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1115616" y="116632"/>
            <a:ext cx="6572250" cy="714375"/>
          </a:xfrm>
        </p:spPr>
        <p:txBody>
          <a:bodyPr/>
          <a:lstStyle/>
          <a:p>
            <a:pPr eaLnBrk="1" hangingPunct="1"/>
            <a:r>
              <a:rPr lang="tr-TR" sz="2800" dirty="0" smtClean="0">
                <a:solidFill>
                  <a:srgbClr val="C00000"/>
                </a:solidFill>
              </a:rPr>
              <a:t>mobil.sgk.gov.tr (</a:t>
            </a:r>
            <a:r>
              <a:rPr lang="tr-TR" dirty="0" smtClean="0">
                <a:solidFill>
                  <a:srgbClr val="C00000"/>
                </a:solidFill>
              </a:rPr>
              <a:t>IOS, </a:t>
            </a:r>
            <a:r>
              <a:rPr lang="tr-TR" dirty="0" err="1" smtClean="0">
                <a:solidFill>
                  <a:srgbClr val="C00000"/>
                </a:solidFill>
              </a:rPr>
              <a:t>Android</a:t>
            </a:r>
            <a:r>
              <a:rPr lang="tr-TR" dirty="0">
                <a:solidFill>
                  <a:srgbClr val="C00000"/>
                </a:solidFill>
              </a:rPr>
              <a:t>)</a:t>
            </a:r>
            <a:endParaRPr lang="tr-TR" sz="2800" dirty="0" smtClean="0">
              <a:solidFill>
                <a:srgbClr val="C00000"/>
              </a:solidFill>
            </a:endParaRPr>
          </a:p>
        </p:txBody>
      </p:sp>
      <p:sp>
        <p:nvSpPr>
          <p:cNvPr id="9219" name="İçerik Yer Tutucusu 2"/>
          <p:cNvSpPr>
            <a:spLocks noGrp="1"/>
          </p:cNvSpPr>
          <p:nvPr>
            <p:ph idx="1"/>
          </p:nvPr>
        </p:nvSpPr>
        <p:spPr bwMode="auto">
          <a:xfrm>
            <a:off x="304800" y="1071563"/>
            <a:ext cx="8610600" cy="5357812"/>
          </a:xfrm>
          <a:noFill/>
          <a:ln>
            <a:miter lim="800000"/>
            <a:headEnd/>
            <a:tailEnd/>
          </a:ln>
        </p:spPr>
        <p:txBody>
          <a:bodyPr vert="horz" wrap="square" lIns="91440" tIns="45720" rIns="91440" bIns="45720" numCol="1" anchor="t" anchorCtr="0" compatLnSpc="1">
            <a:prstTxWarp prst="textNoShape">
              <a:avLst/>
            </a:prstTxWarp>
          </a:bodyPr>
          <a:lstStyle/>
          <a:p>
            <a:pPr marL="355600" indent="-355600" algn="just"/>
            <a:r>
              <a:rPr lang="tr-TR" sz="1800" dirty="0" smtClean="0"/>
              <a:t>Mobil kullanıcılar için daha hızlı, daha düzgün tasarımla görüntülenmesi amacıyla tasarlanmıştır. </a:t>
            </a:r>
            <a:r>
              <a:rPr lang="tr-TR" sz="1800" dirty="0" err="1" smtClean="0"/>
              <a:t>Iphone</a:t>
            </a:r>
            <a:r>
              <a:rPr lang="tr-TR" sz="1800" dirty="0" smtClean="0"/>
              <a:t>, </a:t>
            </a:r>
            <a:r>
              <a:rPr lang="tr-TR" sz="1800" dirty="0" err="1" smtClean="0"/>
              <a:t>Android</a:t>
            </a:r>
            <a:r>
              <a:rPr lang="tr-TR" sz="1800" dirty="0" smtClean="0"/>
              <a:t>, Windows Mobile ve </a:t>
            </a:r>
            <a:r>
              <a:rPr lang="tr-TR" sz="1800" dirty="0" err="1" smtClean="0"/>
              <a:t>Ipad</a:t>
            </a:r>
            <a:r>
              <a:rPr lang="tr-TR" sz="1800" dirty="0" smtClean="0"/>
              <a:t> tarayıcıları algılanarak otomatik olarak mobil sayfamıza yönlendirilmektedir. Kullanıcılar dilerse sayfanın özgün görünümüne de erişebilmektedir.</a:t>
            </a:r>
          </a:p>
          <a:p>
            <a:pPr marL="0" indent="0" algn="just">
              <a:buFont typeface="Wingdings" pitchFamily="2" charset="2"/>
              <a:buNone/>
            </a:pP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endParaRPr lang="tr-TR" sz="1800" dirty="0" smtClean="0"/>
          </a:p>
        </p:txBody>
      </p:sp>
      <p:pic>
        <p:nvPicPr>
          <p:cNvPr id="9220" name="Picture 3"/>
          <p:cNvPicPr>
            <a:picLocks noChangeAspect="1" noChangeArrowheads="1"/>
          </p:cNvPicPr>
          <p:nvPr/>
        </p:nvPicPr>
        <p:blipFill>
          <a:blip r:embed="rId3" cstate="print"/>
          <a:srcRect/>
          <a:stretch>
            <a:fillRect/>
          </a:stretch>
        </p:blipFill>
        <p:spPr bwMode="auto">
          <a:xfrm>
            <a:off x="3276600" y="2565400"/>
            <a:ext cx="5508625" cy="3671888"/>
          </a:xfrm>
          <a:prstGeom prst="rect">
            <a:avLst/>
          </a:prstGeom>
          <a:noFill/>
          <a:ln w="9525">
            <a:noFill/>
            <a:miter lim="800000"/>
            <a:headEnd/>
            <a:tailEnd/>
          </a:ln>
        </p:spPr>
      </p:pic>
      <p:pic>
        <p:nvPicPr>
          <p:cNvPr id="5" name="Picture 2" descr="C:\Users\kerbudak\Desktop\mobil\IMG_3624.PNG"/>
          <p:cNvPicPr>
            <a:picLocks noChangeAspect="1" noChangeArrowheads="1"/>
          </p:cNvPicPr>
          <p:nvPr/>
        </p:nvPicPr>
        <p:blipFill rotWithShape="1">
          <a:blip r:embed="rId4" cstate="print">
            <a:extLst/>
          </a:blip>
          <a:srcRect t="4587" b="-1"/>
          <a:stretch/>
        </p:blipFill>
        <p:spPr bwMode="auto">
          <a:xfrm>
            <a:off x="323528" y="2564904"/>
            <a:ext cx="2842635" cy="40684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pic>
      <p:sp>
        <p:nvSpPr>
          <p:cNvPr id="7" name="Slayt Numarası Yer Tutucusu 5"/>
          <p:cNvSpPr>
            <a:spLocks noGrp="1"/>
          </p:cNvSpPr>
          <p:nvPr>
            <p:ph type="sldNum" sz="quarter" idx="12"/>
          </p:nvPr>
        </p:nvSpPr>
        <p:spPr bwMode="auto">
          <a:xfrm>
            <a:off x="6553200" y="6564313"/>
            <a:ext cx="2133600" cy="365125"/>
          </a:xfrm>
          <a:noFill/>
          <a:ln>
            <a:miter lim="800000"/>
            <a:headEnd/>
            <a:tailEnd/>
          </a:ln>
        </p:spPr>
        <p:txBody>
          <a:bodyPr wrap="square" numCol="1" anchorCtr="0" compatLnSpc="1">
            <a:prstTxWarp prst="textNoShape">
              <a:avLst/>
            </a:prstTxWarp>
          </a:bodyPr>
          <a:lstStyle/>
          <a:p>
            <a:pPr>
              <a:buFont typeface="Wingdings" pitchFamily="2" charset="2"/>
              <a:buNone/>
            </a:pPr>
            <a:fld id="{534C6AAC-8D2D-4905-BEE7-F84BD72B2F32}" type="slidenum">
              <a:rPr lang="tr-TR" smtClean="0"/>
              <a:pPr>
                <a:buFont typeface="Wingdings" pitchFamily="2" charset="2"/>
                <a:buNone/>
              </a:pPr>
              <a:t>40</a:t>
            </a:fld>
            <a:endParaRPr lang="tr-TR" smtClean="0"/>
          </a:p>
        </p:txBody>
      </p:sp>
      <p:pic>
        <p:nvPicPr>
          <p:cNvPr id="8" name="7 Resim" descr="image.png"/>
          <p:cNvPicPr>
            <a:picLocks noChangeAspect="1"/>
          </p:cNvPicPr>
          <p:nvPr/>
        </p:nvPicPr>
        <p:blipFill>
          <a:blip r:embed="rId5"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Başlık"/>
          <p:cNvSpPr>
            <a:spLocks noGrp="1"/>
          </p:cNvSpPr>
          <p:nvPr>
            <p:ph type="title"/>
          </p:nvPr>
        </p:nvSpPr>
        <p:spPr>
          <a:xfrm>
            <a:off x="1259632" y="0"/>
            <a:ext cx="6572250" cy="714375"/>
          </a:xfrm>
        </p:spPr>
        <p:txBody>
          <a:bodyPr>
            <a:normAutofit fontScale="90000"/>
          </a:bodyPr>
          <a:lstStyle/>
          <a:p>
            <a:pPr eaLnBrk="1" hangingPunct="1"/>
            <a:r>
              <a:rPr lang="tr-TR" sz="2800" dirty="0" smtClean="0">
                <a:solidFill>
                  <a:srgbClr val="C00000"/>
                </a:solidFill>
              </a:rPr>
              <a:t>mobil.sgk.gov.tr </a:t>
            </a:r>
            <a:br>
              <a:rPr lang="tr-TR" sz="2800" dirty="0" smtClean="0">
                <a:solidFill>
                  <a:srgbClr val="C00000"/>
                </a:solidFill>
              </a:rPr>
            </a:br>
            <a:r>
              <a:rPr lang="tr-TR" sz="2800" dirty="0" smtClean="0">
                <a:solidFill>
                  <a:srgbClr val="C00000"/>
                </a:solidFill>
              </a:rPr>
              <a:t>(Tablet Bilgisayar Ekran Görüntüsü)</a:t>
            </a:r>
          </a:p>
        </p:txBody>
      </p:sp>
      <p:sp>
        <p:nvSpPr>
          <p:cNvPr id="10243" name="İçerik Yer Tutucusu 2"/>
          <p:cNvSpPr>
            <a:spLocks noGrp="1"/>
          </p:cNvSpPr>
          <p:nvPr>
            <p:ph idx="1"/>
          </p:nvPr>
        </p:nvSpPr>
        <p:spPr bwMode="auto">
          <a:xfrm>
            <a:off x="304800" y="1071563"/>
            <a:ext cx="8610600" cy="5357812"/>
          </a:xfrm>
          <a:noFill/>
          <a:ln>
            <a:miter lim="800000"/>
            <a:headEnd/>
            <a:tailEnd/>
          </a:ln>
        </p:spPr>
        <p:txBody>
          <a:bodyPr vert="horz" wrap="square" lIns="91440" tIns="45720" rIns="91440" bIns="45720" numCol="1" anchor="t" anchorCtr="0" compatLnSpc="1">
            <a:prstTxWarp prst="textNoShape">
              <a:avLst/>
            </a:prstTxWarp>
          </a:bodyPr>
          <a:lstStyle/>
          <a:p>
            <a:pPr marL="0" indent="0">
              <a:buFont typeface="Wingdings" pitchFamily="2" charset="2"/>
              <a:buNone/>
            </a:pPr>
            <a:r>
              <a:rPr lang="tr-TR" sz="1800" dirty="0" smtClean="0"/>
              <a:t/>
            </a:r>
            <a:br>
              <a:rPr lang="tr-TR" sz="1800" dirty="0" smtClean="0"/>
            </a:br>
            <a:r>
              <a:rPr lang="tr-TR" sz="1800" dirty="0" smtClean="0"/>
              <a:t/>
            </a:r>
            <a:br>
              <a:rPr lang="tr-TR" sz="1800" dirty="0" smtClean="0"/>
            </a:br>
            <a:endParaRPr lang="tr-TR" sz="1800" dirty="0" smtClean="0"/>
          </a:p>
          <a:p>
            <a:pPr marL="0" indent="0">
              <a:buFont typeface="Wingdings" pitchFamily="2" charset="2"/>
              <a:buNone/>
            </a:pP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r>
              <a:rPr lang="tr-TR" sz="1800" dirty="0" smtClean="0"/>
              <a:t/>
            </a:r>
            <a:br>
              <a:rPr lang="tr-TR" sz="1800" dirty="0" smtClean="0"/>
            </a:br>
            <a:endParaRPr lang="tr-TR" sz="1800" dirty="0" smtClean="0"/>
          </a:p>
        </p:txBody>
      </p:sp>
      <p:pic>
        <p:nvPicPr>
          <p:cNvPr id="10244" name="Picture 2" descr="C:\Users\kerbudak\Desktop\mobil\IMG_3625.PNG"/>
          <p:cNvPicPr>
            <a:picLocks noChangeAspect="1" noChangeArrowheads="1"/>
          </p:cNvPicPr>
          <p:nvPr/>
        </p:nvPicPr>
        <p:blipFill>
          <a:blip r:embed="rId3" cstate="print"/>
          <a:srcRect t="4459"/>
          <a:stretch>
            <a:fillRect/>
          </a:stretch>
        </p:blipFill>
        <p:spPr bwMode="auto">
          <a:xfrm>
            <a:off x="3271838" y="1635150"/>
            <a:ext cx="2635250" cy="3778250"/>
          </a:xfrm>
          <a:prstGeom prst="rect">
            <a:avLst/>
          </a:prstGeom>
          <a:noFill/>
          <a:ln w="9525">
            <a:noFill/>
            <a:miter lim="800000"/>
            <a:headEnd/>
            <a:tailEnd/>
          </a:ln>
        </p:spPr>
      </p:pic>
      <p:pic>
        <p:nvPicPr>
          <p:cNvPr id="10245" name="Picture 3" descr="C:\Users\kerbudak\Desktop\mobil\IMG_3626.PNG"/>
          <p:cNvPicPr>
            <a:picLocks noChangeAspect="1" noChangeArrowheads="1"/>
          </p:cNvPicPr>
          <p:nvPr/>
        </p:nvPicPr>
        <p:blipFill>
          <a:blip r:embed="rId4" cstate="print"/>
          <a:srcRect t="4297"/>
          <a:stretch>
            <a:fillRect/>
          </a:stretch>
        </p:blipFill>
        <p:spPr bwMode="auto">
          <a:xfrm>
            <a:off x="468313" y="1628800"/>
            <a:ext cx="2630487" cy="3778250"/>
          </a:xfrm>
          <a:prstGeom prst="rect">
            <a:avLst/>
          </a:prstGeom>
          <a:noFill/>
          <a:ln w="9525">
            <a:noFill/>
            <a:miter lim="800000"/>
            <a:headEnd/>
            <a:tailEnd/>
          </a:ln>
        </p:spPr>
      </p:pic>
      <p:pic>
        <p:nvPicPr>
          <p:cNvPr id="10246" name="Picture 4" descr="C:\Users\kerbudak\Desktop\mobil\IMG_3627.PNG"/>
          <p:cNvPicPr>
            <a:picLocks noChangeAspect="1" noChangeArrowheads="1"/>
          </p:cNvPicPr>
          <p:nvPr/>
        </p:nvPicPr>
        <p:blipFill>
          <a:blip r:embed="rId5" cstate="print"/>
          <a:srcRect t="4378"/>
          <a:stretch>
            <a:fillRect/>
          </a:stretch>
        </p:blipFill>
        <p:spPr bwMode="auto">
          <a:xfrm>
            <a:off x="6084888" y="1649437"/>
            <a:ext cx="2622550" cy="3763963"/>
          </a:xfrm>
          <a:prstGeom prst="rect">
            <a:avLst/>
          </a:prstGeom>
          <a:noFill/>
          <a:ln w="9525">
            <a:noFill/>
            <a:miter lim="800000"/>
            <a:headEnd/>
            <a:tailEnd/>
          </a:ln>
        </p:spPr>
      </p:pic>
      <p:sp>
        <p:nvSpPr>
          <p:cNvPr id="8" name="Slayt Numarası Yer Tutucusu 5"/>
          <p:cNvSpPr>
            <a:spLocks noGrp="1"/>
          </p:cNvSpPr>
          <p:nvPr>
            <p:ph type="sldNum" sz="quarter" idx="12"/>
          </p:nvPr>
        </p:nvSpPr>
        <p:spPr bwMode="auto">
          <a:xfrm>
            <a:off x="6553200" y="6564313"/>
            <a:ext cx="2133600" cy="365125"/>
          </a:xfrm>
          <a:noFill/>
          <a:ln>
            <a:miter lim="800000"/>
            <a:headEnd/>
            <a:tailEnd/>
          </a:ln>
        </p:spPr>
        <p:txBody>
          <a:bodyPr wrap="square" numCol="1" anchorCtr="0" compatLnSpc="1">
            <a:prstTxWarp prst="textNoShape">
              <a:avLst/>
            </a:prstTxWarp>
          </a:bodyPr>
          <a:lstStyle/>
          <a:p>
            <a:pPr>
              <a:buFont typeface="Wingdings" pitchFamily="2" charset="2"/>
              <a:buNone/>
            </a:pPr>
            <a:fld id="{534C6AAC-8D2D-4905-BEE7-F84BD72B2F32}" type="slidenum">
              <a:rPr lang="tr-TR" smtClean="0"/>
              <a:pPr>
                <a:buFont typeface="Wingdings" pitchFamily="2" charset="2"/>
                <a:buNone/>
              </a:pPr>
              <a:t>41</a:t>
            </a:fld>
            <a:endParaRPr lang="tr-TR" smtClean="0"/>
          </a:p>
        </p:txBody>
      </p:sp>
      <p:pic>
        <p:nvPicPr>
          <p:cNvPr id="9" name="8 Resim" descr="image.png"/>
          <p:cNvPicPr>
            <a:picLocks noChangeAspect="1"/>
          </p:cNvPicPr>
          <p:nvPr/>
        </p:nvPicPr>
        <p:blipFill>
          <a:blip r:embed="rId6"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Resim" descr="image.png"/>
          <p:cNvPicPr>
            <a:picLocks noChangeAspect="1"/>
          </p:cNvPicPr>
          <p:nvPr/>
        </p:nvPicPr>
        <p:blipFill>
          <a:blip r:embed="rId3" cstate="print"/>
          <a:stretch>
            <a:fillRect/>
          </a:stretch>
        </p:blipFill>
        <p:spPr>
          <a:xfrm>
            <a:off x="6876256" y="116632"/>
            <a:ext cx="2195736" cy="575027"/>
          </a:xfrm>
          <a:prstGeom prst="rect">
            <a:avLst/>
          </a:prstGeom>
        </p:spPr>
      </p:pic>
      <p:sp>
        <p:nvSpPr>
          <p:cNvPr id="16386" name="1 Başlık"/>
          <p:cNvSpPr>
            <a:spLocks noGrp="1"/>
          </p:cNvSpPr>
          <p:nvPr>
            <p:ph type="title"/>
          </p:nvPr>
        </p:nvSpPr>
        <p:spPr>
          <a:xfrm>
            <a:off x="899592" y="0"/>
            <a:ext cx="8028384" cy="714375"/>
          </a:xfrm>
        </p:spPr>
        <p:txBody>
          <a:bodyPr>
            <a:noAutofit/>
          </a:bodyPr>
          <a:lstStyle/>
          <a:p>
            <a:pPr eaLnBrk="1" hangingPunct="1"/>
            <a:r>
              <a:rPr lang="tr-TR" sz="2400" dirty="0" smtClean="0">
                <a:solidFill>
                  <a:srgbClr val="C00000"/>
                </a:solidFill>
              </a:rPr>
              <a:t>E-DEVLET KAPISI ÜZERİNDEN SUNULAN</a:t>
            </a:r>
            <a:br>
              <a:rPr lang="tr-TR" sz="2400" dirty="0" smtClean="0">
                <a:solidFill>
                  <a:srgbClr val="C00000"/>
                </a:solidFill>
              </a:rPr>
            </a:br>
            <a:r>
              <a:rPr lang="tr-TR" sz="2400" dirty="0" smtClean="0">
                <a:solidFill>
                  <a:srgbClr val="C00000"/>
                </a:solidFill>
              </a:rPr>
              <a:t>VATANDAŞ ODAKLI HİZMETLER - İSTATİSTİK</a:t>
            </a:r>
          </a:p>
        </p:txBody>
      </p:sp>
      <p:sp>
        <p:nvSpPr>
          <p:cNvPr id="16387" name="İçerik Yer Tutucusu 2"/>
          <p:cNvSpPr>
            <a:spLocks noGrp="1"/>
          </p:cNvSpPr>
          <p:nvPr>
            <p:ph idx="1"/>
          </p:nvPr>
        </p:nvSpPr>
        <p:spPr bwMode="auto">
          <a:xfrm>
            <a:off x="304800" y="1071563"/>
            <a:ext cx="8610600" cy="5357812"/>
          </a:xfrm>
          <a:noFill/>
          <a:ln>
            <a:miter lim="800000"/>
            <a:headEnd/>
            <a:tailEnd/>
          </a:ln>
        </p:spPr>
        <p:txBody>
          <a:bodyPr vert="horz" wrap="square" lIns="91440" tIns="45720" rIns="91440" bIns="45720" numCol="1" anchor="t" anchorCtr="0" compatLnSpc="1">
            <a:prstTxWarp prst="textNoShape">
              <a:avLst/>
            </a:prstTxWarp>
          </a:bodyPr>
          <a:lstStyle/>
          <a:p>
            <a:pPr marL="0" indent="0" algn="just">
              <a:buFont typeface="Wingdings" pitchFamily="2" charset="2"/>
              <a:buNone/>
            </a:pPr>
            <a:endParaRPr lang="tr-TR" sz="1800" smtClean="0"/>
          </a:p>
          <a:p>
            <a:pPr marL="0" indent="0" algn="just">
              <a:buFont typeface="Wingdings" pitchFamily="2" charset="2"/>
              <a:buNone/>
            </a:pPr>
            <a:endParaRPr lang="tr-TR" sz="1800" smtClean="0"/>
          </a:p>
          <a:p>
            <a:pPr marL="0" indent="0" algn="just">
              <a:buFont typeface="Wingdings" pitchFamily="2" charset="2"/>
              <a:buNone/>
            </a:pPr>
            <a:endParaRPr lang="tr-TR" sz="1800" smtClean="0"/>
          </a:p>
        </p:txBody>
      </p:sp>
      <p:sp>
        <p:nvSpPr>
          <p:cNvPr id="16388" name="İçerik Yer Tutucusu 2"/>
          <p:cNvSpPr txBox="1">
            <a:spLocks/>
          </p:cNvSpPr>
          <p:nvPr/>
        </p:nvSpPr>
        <p:spPr bwMode="auto">
          <a:xfrm>
            <a:off x="395536" y="980728"/>
            <a:ext cx="8676456" cy="360040"/>
          </a:xfrm>
          <a:prstGeom prst="rect">
            <a:avLst/>
          </a:prstGeom>
          <a:noFill/>
          <a:ln w="9525">
            <a:solidFill>
              <a:schemeClr val="tx1"/>
            </a:solidFill>
            <a:miter lim="800000"/>
            <a:headEnd/>
            <a:tailEnd/>
          </a:ln>
        </p:spPr>
        <p:txBody>
          <a:bodyPr/>
          <a:lstStyle/>
          <a:p>
            <a:pPr algn="ctr"/>
            <a:r>
              <a:rPr lang="tr-TR" b="1" dirty="0">
                <a:latin typeface="Book Antiqua" pitchFamily="18" charset="0"/>
              </a:rPr>
              <a:t>01.01.2013 – 30.06.2013 tarihleri arasında Hizmetlerin Toplam Kullanım Sayıları</a:t>
            </a:r>
          </a:p>
          <a:p>
            <a:pPr algn="ctr">
              <a:spcBef>
                <a:spcPct val="20000"/>
              </a:spcBef>
              <a:buClr>
                <a:schemeClr val="tx1"/>
              </a:buClr>
              <a:buFont typeface="Wingdings" pitchFamily="2" charset="2"/>
              <a:buNone/>
            </a:pPr>
            <a:endParaRPr lang="tr-TR" b="1" dirty="0">
              <a:latin typeface="Book Antiqua" pitchFamily="18" charset="0"/>
            </a:endParaRPr>
          </a:p>
        </p:txBody>
      </p:sp>
      <p:graphicFrame>
        <p:nvGraphicFramePr>
          <p:cNvPr id="2" name="Tablo 1"/>
          <p:cNvGraphicFramePr>
            <a:graphicFrameLocks noGrp="1"/>
          </p:cNvGraphicFramePr>
          <p:nvPr/>
        </p:nvGraphicFramePr>
        <p:xfrm>
          <a:off x="539552" y="1412776"/>
          <a:ext cx="8194675" cy="5365114"/>
        </p:xfrm>
        <a:graphic>
          <a:graphicData uri="http://schemas.openxmlformats.org/drawingml/2006/table">
            <a:tbl>
              <a:tblPr firstRow="1" firstCol="1" lastCol="1" bandRow="1">
                <a:tableStyleId>{BDBED569-4797-4DF1-A0F4-6AAB3CD982D8}</a:tableStyleId>
              </a:tblPr>
              <a:tblGrid>
                <a:gridCol w="5400600"/>
                <a:gridCol w="2794075"/>
              </a:tblGrid>
              <a:tr h="701674">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HİZMET ADI</a:t>
                      </a:r>
                      <a:endParaRPr kumimoji="0" lang="tr-TR" sz="1800" b="1" i="0" u="none" strike="noStrike" cap="none" normalizeH="0" baseline="0" dirty="0" smtClean="0">
                        <a:ln>
                          <a:noFill/>
                        </a:ln>
                        <a:solidFill>
                          <a:srgbClr val="FFFFFF"/>
                        </a:solidFill>
                        <a:effectLst/>
                        <a:latin typeface="Book Antiqua" pitchFamily="18" charset="0"/>
                        <a:cs typeface="Tahoma" pitchFamily="34" charset="0"/>
                      </a:endParaRPr>
                    </a:p>
                  </a:txBody>
                  <a:tcPr marL="44450" marR="44450" marT="0" marB="0" anchor="ctr" horzOverflow="overflow"/>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KULLANIM SAYISI</a:t>
                      </a:r>
                      <a:endParaRPr kumimoji="0" lang="tr-TR" sz="1800" b="1" i="0" u="none" strike="noStrike" cap="none" normalizeH="0" baseline="0" smtClean="0">
                        <a:ln>
                          <a:noFill/>
                        </a:ln>
                        <a:solidFill>
                          <a:srgbClr val="FFFFFF"/>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4A Hizmet Dökümü</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13.392.628</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4A Emekli Ödeme Bilgileri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4.020.316</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4B Borç Durumu</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2.944.917</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4A Emekli Aylık Bilgisi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3.667.574</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4B Hizmet Bilgisi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2.045.664</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669924">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SPAS Müstahaklik Sorgulama</a:t>
                      </a:r>
                    </a:p>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(Saglik Provizyon Aktivasyon Sistemi)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901.357</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4A Emekli Aylığı Kesintileri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1.792.699</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4C Emekli Aylık Bilgisi</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1.354.678</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smtClean="0">
                          <a:ln>
                            <a:noFill/>
                          </a:ln>
                          <a:effectLst/>
                          <a:latin typeface="Book Antiqua" pitchFamily="18" charset="0"/>
                        </a:rPr>
                        <a:t>4B Ödeme Dökümü</a:t>
                      </a:r>
                      <a:endParaRPr kumimoji="0" lang="tr-TR" sz="1800" b="1" i="0" u="none" strike="noStrike" cap="none" normalizeH="0" baseline="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983.486</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r h="360363">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4A Emeklilik Kaydı</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c>
                  <a:txBody>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tr-TR" sz="1800" u="none" strike="noStrike" cap="none" normalizeH="0" baseline="0" dirty="0" smtClean="0">
                          <a:ln>
                            <a:noFill/>
                          </a:ln>
                          <a:effectLst/>
                          <a:latin typeface="Book Antiqua" pitchFamily="18" charset="0"/>
                        </a:rPr>
                        <a:t>823.509</a:t>
                      </a:r>
                      <a:endParaRPr kumimoji="0" lang="tr-TR" sz="1800" b="1" i="0" u="none" strike="noStrike" cap="none" normalizeH="0" baseline="0" dirty="0" smtClean="0">
                        <a:ln>
                          <a:noFill/>
                        </a:ln>
                        <a:solidFill>
                          <a:schemeClr val="bg1"/>
                        </a:solidFill>
                        <a:effectLst/>
                        <a:latin typeface="Book Antiqua" pitchFamily="18" charset="0"/>
                        <a:cs typeface="Tahoma" pitchFamily="34" charset="0"/>
                      </a:endParaRPr>
                    </a:p>
                  </a:txBody>
                  <a:tcPr marL="44450" marR="44450" marT="0" marB="0" anchor="ctr" horzOverflow="overflow"/>
                </a:tc>
              </a:tr>
            </a:tbl>
          </a:graphicData>
        </a:graphic>
      </p:graphicFrame>
      <p:sp>
        <p:nvSpPr>
          <p:cNvPr id="7" name="Slayt Numarası Yer Tutucusu 5"/>
          <p:cNvSpPr>
            <a:spLocks noGrp="1"/>
          </p:cNvSpPr>
          <p:nvPr>
            <p:ph type="sldNum" sz="quarter" idx="12"/>
          </p:nvPr>
        </p:nvSpPr>
        <p:spPr bwMode="auto">
          <a:xfrm>
            <a:off x="6553200" y="6564313"/>
            <a:ext cx="2133600" cy="365125"/>
          </a:xfrm>
          <a:noFill/>
          <a:ln>
            <a:miter lim="800000"/>
            <a:headEnd/>
            <a:tailEnd/>
          </a:ln>
        </p:spPr>
        <p:txBody>
          <a:bodyPr wrap="square" numCol="1" anchorCtr="0" compatLnSpc="1">
            <a:prstTxWarp prst="textNoShape">
              <a:avLst/>
            </a:prstTxWarp>
          </a:bodyPr>
          <a:lstStyle/>
          <a:p>
            <a:pPr>
              <a:buFont typeface="Wingdings" pitchFamily="2" charset="2"/>
              <a:buNone/>
            </a:pPr>
            <a:fld id="{534C6AAC-8D2D-4905-BEE7-F84BD72B2F32}" type="slidenum">
              <a:rPr lang="tr-TR" smtClean="0"/>
              <a:pPr>
                <a:buFont typeface="Wingdings" pitchFamily="2" charset="2"/>
                <a:buNone/>
              </a:pPr>
              <a:t>42</a:t>
            </a:fld>
            <a:endParaRPr lang="tr-TR" smtClean="0"/>
          </a:p>
        </p:txBody>
      </p:sp>
    </p:spTree>
    <p:extLst>
      <p:ext uri="{BB962C8B-B14F-4D97-AF65-F5344CB8AC3E}">
        <p14:creationId xmlns:p14="http://schemas.microsoft.com/office/powerpoint/2010/main" xmlns="" val="2600076493"/>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8" name="1 Başlık"/>
          <p:cNvSpPr>
            <a:spLocks noGrp="1"/>
          </p:cNvSpPr>
          <p:nvPr>
            <p:ph type="title"/>
          </p:nvPr>
        </p:nvSpPr>
        <p:spPr>
          <a:xfrm>
            <a:off x="467544" y="1628800"/>
            <a:ext cx="8229600" cy="1505322"/>
          </a:xfrm>
        </p:spPr>
        <p:txBody>
          <a:bodyPr>
            <a:normAutofit/>
          </a:bodyPr>
          <a:lstStyle/>
          <a:p>
            <a:r>
              <a:rPr lang="tr-TR" dirty="0" smtClean="0"/>
              <a:t>SOSYAL GÜVENLİK MERKEZLERİ</a:t>
            </a:r>
            <a:endParaRPr lang="tr-TR" dirty="0"/>
          </a:p>
        </p:txBody>
      </p:sp>
      <p:pic>
        <p:nvPicPr>
          <p:cNvPr id="9" name="Picture 4" descr="1"/>
          <p:cNvPicPr>
            <a:picLocks noChangeAspect="1" noChangeArrowheads="1"/>
          </p:cNvPicPr>
          <p:nvPr/>
        </p:nvPicPr>
        <p:blipFill>
          <a:blip r:embed="rId3" cstate="print"/>
          <a:srcRect/>
          <a:stretch>
            <a:fillRect/>
          </a:stretch>
        </p:blipFill>
        <p:spPr bwMode="auto">
          <a:xfrm>
            <a:off x="2555776" y="2780928"/>
            <a:ext cx="3778545" cy="2484157"/>
          </a:xfrm>
          <a:prstGeom prst="rect">
            <a:avLst/>
          </a:prstGeom>
          <a:ln>
            <a:noFill/>
          </a:ln>
          <a:effectLst>
            <a:softEdge rad="112500"/>
          </a:effectLst>
        </p:spPr>
      </p:pic>
      <p:pic>
        <p:nvPicPr>
          <p:cNvPr id="4" name="3 Resim" descr="image.png"/>
          <p:cNvPicPr>
            <a:picLocks noChangeAspect="1"/>
          </p:cNvPicPr>
          <p:nvPr/>
        </p:nvPicPr>
        <p:blipFill>
          <a:blip r:embed="rId4" cstate="print"/>
          <a:stretch>
            <a:fillRect/>
          </a:stretch>
        </p:blipFill>
        <p:spPr>
          <a:xfrm>
            <a:off x="2699792" y="5495988"/>
            <a:ext cx="3380662" cy="885340"/>
          </a:xfrm>
          <a:prstGeom prst="rect">
            <a:avLst/>
          </a:prstGeom>
        </p:spPr>
      </p:pic>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1052736"/>
            <a:ext cx="8496944" cy="4464496"/>
          </a:xfrm>
        </p:spPr>
        <p:txBody>
          <a:bodyPr/>
          <a:lstStyle/>
          <a:p>
            <a:pPr algn="just"/>
            <a:r>
              <a:rPr lang="tr-TR" sz="2200" dirty="0" smtClean="0"/>
              <a:t>Türkiye </a:t>
            </a:r>
            <a:r>
              <a:rPr lang="tr-TR" sz="2200" dirty="0"/>
              <a:t>genelinde </a:t>
            </a:r>
            <a:r>
              <a:rPr lang="tr-TR" sz="2200" dirty="0" smtClean="0"/>
              <a:t>461 adet </a:t>
            </a:r>
            <a:r>
              <a:rPr lang="tr-TR" sz="2200" dirty="0"/>
              <a:t>sosyal güvenlik merkezi, 35 adet sağlık sosyal güvenlik merkezi, 82 adet mali hizmetler sosyal güvenlik  merkezi olmak üzere </a:t>
            </a:r>
            <a:r>
              <a:rPr lang="tr-TR" sz="2200" b="1" dirty="0">
                <a:solidFill>
                  <a:srgbClr val="C00000"/>
                </a:solidFill>
              </a:rPr>
              <a:t>toplam </a:t>
            </a:r>
            <a:r>
              <a:rPr lang="tr-TR" sz="2200" b="1" dirty="0" smtClean="0">
                <a:solidFill>
                  <a:srgbClr val="C00000"/>
                </a:solidFill>
              </a:rPr>
              <a:t>578 </a:t>
            </a:r>
            <a:r>
              <a:rPr lang="tr-TR" sz="2200" b="1" dirty="0">
                <a:solidFill>
                  <a:srgbClr val="C00000"/>
                </a:solidFill>
              </a:rPr>
              <a:t>adet sosyal güvenlik merkezi kurulmasına karar </a:t>
            </a:r>
            <a:r>
              <a:rPr lang="tr-TR" sz="2200" b="1" dirty="0" smtClean="0">
                <a:solidFill>
                  <a:srgbClr val="C00000"/>
                </a:solidFill>
              </a:rPr>
              <a:t>verilmiştir.</a:t>
            </a:r>
          </a:p>
          <a:p>
            <a:pPr algn="just"/>
            <a:endParaRPr lang="tr-TR" sz="2200" b="1" dirty="0" smtClean="0">
              <a:solidFill>
                <a:srgbClr val="C00000"/>
              </a:solidFill>
            </a:endParaRPr>
          </a:p>
          <a:p>
            <a:pPr algn="just"/>
            <a:r>
              <a:rPr lang="tr-TR" sz="2200" dirty="0" smtClean="0"/>
              <a:t>Bunlardan, </a:t>
            </a:r>
          </a:p>
          <a:p>
            <a:pPr lvl="1" algn="just"/>
            <a:r>
              <a:rPr lang="tr-TR" sz="2200" dirty="0" smtClean="0"/>
              <a:t>364 adet </a:t>
            </a:r>
            <a:r>
              <a:rPr lang="tr-TR" sz="2200" dirty="0"/>
              <a:t>sosyal güvenlik merkezi, </a:t>
            </a:r>
            <a:endParaRPr lang="tr-TR" sz="2200" dirty="0" smtClean="0"/>
          </a:p>
          <a:p>
            <a:pPr lvl="1" algn="just"/>
            <a:r>
              <a:rPr lang="tr-TR" sz="2200" dirty="0" smtClean="0"/>
              <a:t>35 </a:t>
            </a:r>
            <a:r>
              <a:rPr lang="tr-TR" sz="2200" dirty="0"/>
              <a:t>adet sağlık sosyal güvenlik merkezi, </a:t>
            </a:r>
            <a:endParaRPr lang="tr-TR" sz="2200" dirty="0" smtClean="0"/>
          </a:p>
          <a:p>
            <a:pPr lvl="1" algn="just"/>
            <a:r>
              <a:rPr lang="tr-TR" sz="2200" dirty="0" smtClean="0"/>
              <a:t>64 </a:t>
            </a:r>
            <a:r>
              <a:rPr lang="tr-TR" sz="2200" dirty="0"/>
              <a:t>adet mali hizmetler sosyal güvenlik merkezi </a:t>
            </a:r>
            <a:endParaRPr lang="tr-TR" sz="2200" dirty="0" smtClean="0"/>
          </a:p>
          <a:p>
            <a:pPr marL="355600" lvl="1" indent="0" algn="just">
              <a:buNone/>
            </a:pPr>
            <a:r>
              <a:rPr lang="tr-TR" sz="2200" dirty="0" smtClean="0"/>
              <a:t>olmak </a:t>
            </a:r>
            <a:r>
              <a:rPr lang="tr-TR" sz="2200" dirty="0"/>
              <a:t>üzere </a:t>
            </a:r>
            <a:r>
              <a:rPr lang="tr-TR" sz="2200" b="1" smtClean="0">
                <a:solidFill>
                  <a:srgbClr val="C00000"/>
                </a:solidFill>
              </a:rPr>
              <a:t>toplam 463 </a:t>
            </a:r>
            <a:r>
              <a:rPr lang="tr-TR" sz="2200" b="1" dirty="0">
                <a:solidFill>
                  <a:srgbClr val="C00000"/>
                </a:solidFill>
              </a:rPr>
              <a:t>adet sosyal güvenlik merkezi faaliyetine başlamıştır. </a:t>
            </a:r>
            <a:endParaRPr lang="tr-TR" sz="2200" b="1" dirty="0" smtClean="0">
              <a:solidFill>
                <a:srgbClr val="C00000"/>
              </a:solidFill>
            </a:endParaRPr>
          </a:p>
          <a:p>
            <a:pPr lvl="1" algn="just">
              <a:buNone/>
            </a:pPr>
            <a:endParaRPr lang="tr-TR" sz="2200" b="1" dirty="0">
              <a:solidFill>
                <a:srgbClr val="FF0000"/>
              </a:solidFill>
            </a:endParaRPr>
          </a:p>
          <a:p>
            <a:pPr marL="352425" lvl="1" indent="-342900" algn="just">
              <a:buClr>
                <a:srgbClr val="C00000"/>
              </a:buClr>
              <a:buFont typeface="Wingdings" pitchFamily="2" charset="2"/>
              <a:buChar char="v"/>
            </a:pPr>
            <a:r>
              <a:rPr lang="tr-TR" sz="2200" b="1" dirty="0" smtClean="0">
                <a:solidFill>
                  <a:srgbClr val="C00000"/>
                </a:solidFill>
              </a:rPr>
              <a:t>2013 yılında  ise; 42 SGM faaliyete başlamıştır.    </a:t>
            </a:r>
          </a:p>
          <a:p>
            <a:pPr algn="just"/>
            <a:endParaRPr lang="tr-TR" sz="2200" b="1" dirty="0">
              <a:solidFill>
                <a:srgbClr val="FF0000"/>
              </a:solidFill>
            </a:endParaRPr>
          </a:p>
          <a:p>
            <a:pPr algn="just"/>
            <a:endParaRPr lang="tr-TR" sz="2200" dirty="0"/>
          </a:p>
          <a:p>
            <a:pPr algn="just"/>
            <a:endParaRPr lang="tr-TR" sz="2200" dirty="0"/>
          </a:p>
          <a:p>
            <a:pPr marL="0" indent="0" algn="just">
              <a:buNone/>
            </a:pPr>
            <a:endParaRPr lang="tr-TR" sz="2200" b="1" dirty="0">
              <a:solidFill>
                <a:srgbClr val="FF0000"/>
              </a:solidFill>
            </a:endParaRPr>
          </a:p>
        </p:txBody>
      </p:sp>
      <p:sp>
        <p:nvSpPr>
          <p:cNvPr id="3" name="Başlık 2"/>
          <p:cNvSpPr>
            <a:spLocks noGrp="1"/>
          </p:cNvSpPr>
          <p:nvPr>
            <p:ph type="title"/>
          </p:nvPr>
        </p:nvSpPr>
        <p:spPr>
          <a:xfrm>
            <a:off x="323528" y="0"/>
            <a:ext cx="8229600" cy="857250"/>
          </a:xfrm>
        </p:spPr>
        <p:txBody>
          <a:bodyPr>
            <a:noAutofit/>
          </a:bodyPr>
          <a:lstStyle/>
          <a:p>
            <a:r>
              <a:rPr lang="tr-TR" dirty="0" smtClean="0">
                <a:solidFill>
                  <a:srgbClr val="C00000"/>
                </a:solidFill>
              </a:rPr>
              <a:t>SOSYAL GÜVENLİK </a:t>
            </a:r>
            <a:r>
              <a:rPr lang="tr-TR" dirty="0" smtClean="0">
                <a:solidFill>
                  <a:srgbClr val="C00000"/>
                </a:solidFill>
              </a:rPr>
              <a:t/>
            </a:r>
            <a:br>
              <a:rPr lang="tr-TR" dirty="0" smtClean="0">
                <a:solidFill>
                  <a:srgbClr val="C00000"/>
                </a:solidFill>
              </a:rPr>
            </a:br>
            <a:r>
              <a:rPr lang="tr-TR" dirty="0" smtClean="0">
                <a:solidFill>
                  <a:srgbClr val="C00000"/>
                </a:solidFill>
              </a:rPr>
              <a:t>MERKEZLERİ</a:t>
            </a:r>
            <a:endParaRPr lang="tr-TR" dirty="0">
              <a:solidFill>
                <a:srgbClr val="C00000"/>
              </a:solidFill>
            </a:endParaRPr>
          </a:p>
        </p:txBody>
      </p:sp>
      <p:sp>
        <p:nvSpPr>
          <p:cNvPr id="5"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44</a:t>
            </a:fld>
            <a:endParaRPr lang="en-US" dirty="0"/>
          </a:p>
        </p:txBody>
      </p:sp>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7783154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1"/>
          <p:cNvPicPr>
            <a:picLocks noChangeAspect="1" noChangeArrowheads="1"/>
          </p:cNvPicPr>
          <p:nvPr/>
        </p:nvPicPr>
        <p:blipFill>
          <a:blip r:embed="rId2" cstate="print"/>
          <a:srcRect/>
          <a:stretch>
            <a:fillRect/>
          </a:stretch>
        </p:blipFill>
        <p:spPr bwMode="auto">
          <a:xfrm>
            <a:off x="611188" y="908050"/>
            <a:ext cx="7854950" cy="5164138"/>
          </a:xfrm>
          <a:prstGeom prst="rect">
            <a:avLst/>
          </a:prstGeom>
          <a:noFill/>
          <a:ln w="9525">
            <a:noFill/>
            <a:miter lim="800000"/>
            <a:headEnd/>
            <a:tailEnd/>
          </a:ln>
        </p:spPr>
      </p:pic>
      <p:pic>
        <p:nvPicPr>
          <p:cNvPr id="5" name="Picture 4" descr="en son 04"/>
          <p:cNvPicPr>
            <a:picLocks noChangeAspect="1" noChangeArrowheads="1"/>
          </p:cNvPicPr>
          <p:nvPr/>
        </p:nvPicPr>
        <p:blipFill>
          <a:blip r:embed="rId3" cstate="print"/>
          <a:srcRect/>
          <a:stretch>
            <a:fillRect/>
          </a:stretch>
        </p:blipFill>
        <p:spPr bwMode="auto">
          <a:xfrm>
            <a:off x="1619250" y="3716338"/>
            <a:ext cx="5832475" cy="2736850"/>
          </a:xfrm>
          <a:prstGeom prst="rect">
            <a:avLst/>
          </a:prstGeom>
          <a:noFill/>
          <a:ln w="9525">
            <a:noFill/>
            <a:miter lim="800000"/>
            <a:headEnd/>
            <a:tailEnd/>
          </a:ln>
        </p:spPr>
      </p:pic>
      <p:sp>
        <p:nvSpPr>
          <p:cNvPr id="10" name="5 Başlık"/>
          <p:cNvSpPr txBox="1">
            <a:spLocks/>
          </p:cNvSpPr>
          <p:nvPr/>
        </p:nvSpPr>
        <p:spPr bwMode="white">
          <a:xfrm>
            <a:off x="1331640" y="0"/>
            <a:ext cx="6572250" cy="7064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r>
              <a:rPr lang="tr-TR" sz="2800" b="1" dirty="0">
                <a:solidFill>
                  <a:srgbClr val="C00000"/>
                </a:solidFill>
                <a:latin typeface="Book Antiqua" pitchFamily="18" charset="0"/>
                <a:ea typeface="+mj-ea"/>
                <a:cs typeface="+mj-cs"/>
              </a:rPr>
              <a:t>SGM  Konsept Uygulaması</a:t>
            </a:r>
          </a:p>
        </p:txBody>
      </p:sp>
      <p:sp>
        <p:nvSpPr>
          <p:cNvPr id="7"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45</a:t>
            </a:fld>
            <a:endParaRPr lang="en-US" dirty="0"/>
          </a:p>
        </p:txBody>
      </p:sp>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3630799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19459"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buFont typeface="Wingdings" pitchFamily="2" charset="2"/>
              <a:buNone/>
            </a:pPr>
            <a:fld id="{86144F20-53EE-4754-9DE1-DD1A9078F465}" type="slidenum">
              <a:rPr lang="tr-TR" smtClean="0"/>
              <a:pPr>
                <a:buFont typeface="Wingdings" pitchFamily="2" charset="2"/>
                <a:buNone/>
              </a:pPr>
              <a:t>46</a:t>
            </a:fld>
            <a:endParaRPr lang="tr-TR" dirty="0" smtClean="0"/>
          </a:p>
        </p:txBody>
      </p:sp>
      <p:pic>
        <p:nvPicPr>
          <p:cNvPr id="19460" name="Resim 7"/>
          <p:cNvPicPr>
            <a:picLocks noChangeAspect="1"/>
          </p:cNvPicPr>
          <p:nvPr/>
        </p:nvPicPr>
        <p:blipFill>
          <a:blip r:embed="rId3" cstate="print"/>
          <a:srcRect/>
          <a:stretch>
            <a:fillRect/>
          </a:stretch>
        </p:blipFill>
        <p:spPr bwMode="auto">
          <a:xfrm>
            <a:off x="2721769" y="2852936"/>
            <a:ext cx="6422231" cy="3735682"/>
          </a:xfrm>
          <a:prstGeom prst="rect">
            <a:avLst/>
          </a:prstGeom>
          <a:noFill/>
          <a:ln w="9525">
            <a:noFill/>
            <a:miter lim="800000"/>
            <a:headEnd/>
            <a:tailEnd/>
          </a:ln>
        </p:spPr>
      </p:pic>
      <p:sp>
        <p:nvSpPr>
          <p:cNvPr id="10" name="Dikdörtgen 9"/>
          <p:cNvSpPr/>
          <p:nvPr/>
        </p:nvSpPr>
        <p:spPr>
          <a:xfrm>
            <a:off x="755576" y="2492896"/>
            <a:ext cx="4033476" cy="923330"/>
          </a:xfrm>
          <a:prstGeom prst="rect">
            <a:avLst/>
          </a:prstGeom>
          <a:noFill/>
        </p:spPr>
        <p:txBody>
          <a:bodyPr wrap="none">
            <a:spAutoFit/>
          </a:bodyPr>
          <a:lstStyle/>
          <a:p>
            <a:pPr>
              <a:buFont typeface="Wingdings" pitchFamily="2" charset="2"/>
              <a:buNone/>
              <a:defRPr/>
            </a:pPr>
            <a:r>
              <a:rPr lang="tr-TR" sz="2800" b="1" dirty="0" smtClean="0">
                <a:solidFill>
                  <a:srgbClr val="0000FF"/>
                </a:solidFill>
                <a:latin typeface="Book Antiqua" pitchFamily="18" charset="0"/>
                <a:ea typeface="+mj-ea"/>
                <a:cs typeface="+mj-cs"/>
              </a:rPr>
              <a:t>NELER YAPACAĞIZ</a:t>
            </a:r>
            <a:r>
              <a:rPr lang="tr-TR" sz="5400" b="1" dirty="0" smtClean="0">
                <a:ln w="10541" cmpd="sng">
                  <a:solidFill>
                    <a:srgbClr val="8AC8DE">
                      <a:shade val="88000"/>
                      <a:satMod val="110000"/>
                    </a:srgbClr>
                  </a:solidFill>
                  <a:prstDash val="solid"/>
                </a:ln>
                <a:solidFill>
                  <a:srgbClr val="0000FF"/>
                </a:solidFill>
                <a:latin typeface="Book Antiqua" pitchFamily="18" charset="0"/>
              </a:rPr>
              <a:t>?</a:t>
            </a:r>
            <a:endParaRPr lang="tr-TR" sz="5400" b="1" dirty="0">
              <a:ln w="10541" cmpd="sng">
                <a:solidFill>
                  <a:srgbClr val="8AC8DE">
                    <a:shade val="88000"/>
                    <a:satMod val="110000"/>
                  </a:srgbClr>
                </a:solidFill>
                <a:prstDash val="solid"/>
              </a:ln>
              <a:solidFill>
                <a:srgbClr val="0000FF"/>
              </a:solidFill>
              <a:latin typeface="Book Antiqua" pitchFamily="18" charset="0"/>
            </a:endParaRPr>
          </a:p>
        </p:txBody>
      </p:sp>
      <p:pic>
        <p:nvPicPr>
          <p:cNvPr id="5" name="4 Resim" descr="image.png"/>
          <p:cNvPicPr>
            <a:picLocks noChangeAspect="1"/>
          </p:cNvPicPr>
          <p:nvPr/>
        </p:nvPicPr>
        <p:blipFill>
          <a:blip r:embed="rId4" cstate="print"/>
          <a:stretch>
            <a:fillRect/>
          </a:stretch>
        </p:blipFill>
        <p:spPr>
          <a:xfrm>
            <a:off x="892688" y="3530134"/>
            <a:ext cx="3463288" cy="906978"/>
          </a:xfrm>
          <a:prstGeom prst="rect">
            <a:avLst/>
          </a:prstGeom>
        </p:spPr>
      </p:pic>
    </p:spTree>
    <p:extLst>
      <p:ext uri="{BB962C8B-B14F-4D97-AF65-F5344CB8AC3E}">
        <p14:creationId xmlns:p14="http://schemas.microsoft.com/office/powerpoint/2010/main" xmlns="" val="2557620822"/>
      </p:ext>
    </p:extLst>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Başlık 1"/>
          <p:cNvSpPr>
            <a:spLocks noGrp="1"/>
          </p:cNvSpPr>
          <p:nvPr>
            <p:ph type="title"/>
          </p:nvPr>
        </p:nvSpPr>
        <p:spPr>
          <a:xfrm>
            <a:off x="467544" y="44624"/>
            <a:ext cx="7929562" cy="742057"/>
          </a:xfrm>
        </p:spPr>
        <p:txBody>
          <a:bodyPr>
            <a:noAutofit/>
          </a:bodyPr>
          <a:lstStyle/>
          <a:p>
            <a:pPr eaLnBrk="1" hangingPunct="1"/>
            <a:r>
              <a:rPr lang="tr-TR" b="1" dirty="0" smtClean="0">
                <a:solidFill>
                  <a:srgbClr val="C00000"/>
                </a:solidFill>
                <a:latin typeface="Book Antiqua" pitchFamily="18" charset="0"/>
              </a:rPr>
              <a:t>E-MOBİL </a:t>
            </a:r>
            <a:r>
              <a:rPr lang="tr-TR" b="1" dirty="0" smtClean="0">
                <a:solidFill>
                  <a:srgbClr val="C00000"/>
                </a:solidFill>
                <a:latin typeface="Book Antiqua" pitchFamily="18" charset="0"/>
              </a:rPr>
              <a:t/>
            </a:r>
            <a:br>
              <a:rPr lang="tr-TR" b="1" dirty="0" smtClean="0">
                <a:solidFill>
                  <a:srgbClr val="C00000"/>
                </a:solidFill>
                <a:latin typeface="Book Antiqua" pitchFamily="18" charset="0"/>
              </a:rPr>
            </a:br>
            <a:r>
              <a:rPr lang="tr-TR" b="1" dirty="0" smtClean="0">
                <a:solidFill>
                  <a:srgbClr val="C00000"/>
                </a:solidFill>
                <a:latin typeface="Book Antiqua" pitchFamily="18" charset="0"/>
              </a:rPr>
              <a:t>SAĞLIK </a:t>
            </a:r>
            <a:r>
              <a:rPr lang="tr-TR" b="1" dirty="0" smtClean="0">
                <a:solidFill>
                  <a:srgbClr val="C00000"/>
                </a:solidFill>
                <a:latin typeface="Book Antiqua" pitchFamily="18" charset="0"/>
              </a:rPr>
              <a:t>UYGULAMASI</a:t>
            </a:r>
          </a:p>
        </p:txBody>
      </p:sp>
      <p:sp>
        <p:nvSpPr>
          <p:cNvPr id="8196" name="8 Dikdörtgen"/>
          <p:cNvSpPr>
            <a:spLocks noChangeArrowheads="1"/>
          </p:cNvSpPr>
          <p:nvPr/>
        </p:nvSpPr>
        <p:spPr bwMode="auto">
          <a:xfrm>
            <a:off x="285750" y="1000125"/>
            <a:ext cx="8572500" cy="1261884"/>
          </a:xfrm>
          <a:prstGeom prst="rect">
            <a:avLst/>
          </a:prstGeom>
          <a:noFill/>
          <a:ln w="9525">
            <a:noFill/>
            <a:miter lim="800000"/>
            <a:headEnd/>
            <a:tailEnd/>
          </a:ln>
        </p:spPr>
        <p:txBody>
          <a:bodyPr>
            <a:spAutoFit/>
          </a:bodyPr>
          <a:lstStyle/>
          <a:p>
            <a:pPr marL="355600" indent="-355600" algn="just">
              <a:buClr>
                <a:srgbClr val="C00000"/>
              </a:buClr>
              <a:buFont typeface="Wingdings" pitchFamily="2" charset="2"/>
              <a:buChar char="v"/>
              <a:tabLst>
                <a:tab pos="273050" algn="l"/>
                <a:tab pos="450850" algn="l"/>
              </a:tabLst>
            </a:pPr>
            <a:r>
              <a:rPr lang="tr-TR" sz="2000" dirty="0" smtClean="0">
                <a:latin typeface="Book Antiqua" pitchFamily="18" charset="0"/>
                <a:cs typeface="+mn-cs"/>
              </a:rPr>
              <a:t>Mobil cihaz ve telefonlar ile Sağlık verileri toplamak,  hekimlere  hastanın anlık durumunu ulaştırmak için </a:t>
            </a:r>
            <a:r>
              <a:rPr lang="tr-TR" sz="2000" dirty="0" err="1" smtClean="0">
                <a:latin typeface="Book Antiqua" pitchFamily="18" charset="0"/>
                <a:cs typeface="+mn-cs"/>
              </a:rPr>
              <a:t>Medula</a:t>
            </a:r>
            <a:r>
              <a:rPr lang="tr-TR" sz="2000" dirty="0" smtClean="0">
                <a:latin typeface="Book Antiqua" pitchFamily="18" charset="0"/>
                <a:cs typeface="+mn-cs"/>
              </a:rPr>
              <a:t> kapsamında mobil cihazların kullanılması sağlanacaktır.  </a:t>
            </a:r>
            <a:endParaRPr lang="tr-TR" sz="2000" dirty="0">
              <a:latin typeface="Book Antiqua" pitchFamily="18" charset="0"/>
              <a:cs typeface="+mn-cs"/>
            </a:endParaRPr>
          </a:p>
          <a:p>
            <a:pPr algn="just"/>
            <a:endParaRPr lang="en-US" sz="1600" dirty="0"/>
          </a:p>
        </p:txBody>
      </p:sp>
      <p:pic>
        <p:nvPicPr>
          <p:cNvPr id="38917" name="Picture 4"/>
          <p:cNvPicPr>
            <a:picLocks noChangeAspect="1" noChangeArrowheads="1"/>
          </p:cNvPicPr>
          <p:nvPr/>
        </p:nvPicPr>
        <p:blipFill>
          <a:blip r:embed="rId2" cstate="print"/>
          <a:srcRect r="26970"/>
          <a:stretch>
            <a:fillRect/>
          </a:stretch>
        </p:blipFill>
        <p:spPr bwMode="auto">
          <a:xfrm>
            <a:off x="251520" y="3128963"/>
            <a:ext cx="1500188" cy="1130300"/>
          </a:xfrm>
          <a:prstGeom prst="rect">
            <a:avLst/>
          </a:prstGeom>
          <a:noFill/>
          <a:ln w="9525">
            <a:noFill/>
            <a:miter lim="800000"/>
            <a:headEnd/>
            <a:tailEnd/>
          </a:ln>
        </p:spPr>
      </p:pic>
      <p:pic>
        <p:nvPicPr>
          <p:cNvPr id="38918" name="Picture 3"/>
          <p:cNvPicPr>
            <a:picLocks noChangeAspect="1" noChangeArrowheads="1"/>
          </p:cNvPicPr>
          <p:nvPr/>
        </p:nvPicPr>
        <p:blipFill>
          <a:blip r:embed="rId3" cstate="print"/>
          <a:srcRect/>
          <a:stretch>
            <a:fillRect/>
          </a:stretch>
        </p:blipFill>
        <p:spPr bwMode="auto">
          <a:xfrm>
            <a:off x="251520" y="4357688"/>
            <a:ext cx="1500188" cy="1284287"/>
          </a:xfrm>
          <a:prstGeom prst="rect">
            <a:avLst/>
          </a:prstGeom>
          <a:noFill/>
          <a:ln w="9525">
            <a:noFill/>
            <a:miter lim="800000"/>
            <a:headEnd/>
            <a:tailEnd/>
          </a:ln>
        </p:spPr>
      </p:pic>
      <p:sp>
        <p:nvSpPr>
          <p:cNvPr id="10" name="9 Sağ Ok"/>
          <p:cNvSpPr/>
          <p:nvPr/>
        </p:nvSpPr>
        <p:spPr>
          <a:xfrm>
            <a:off x="1751708" y="3571875"/>
            <a:ext cx="785812"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10 Sağ Ok"/>
          <p:cNvSpPr/>
          <p:nvPr/>
        </p:nvSpPr>
        <p:spPr>
          <a:xfrm>
            <a:off x="1751708" y="4786313"/>
            <a:ext cx="785812" cy="357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8921" name="Picture 4"/>
          <p:cNvPicPr>
            <a:picLocks noChangeAspect="1" noChangeArrowheads="1"/>
          </p:cNvPicPr>
          <p:nvPr/>
        </p:nvPicPr>
        <p:blipFill>
          <a:blip r:embed="rId4" cstate="print"/>
          <a:srcRect l="67818" t="62912" r="6100"/>
          <a:stretch>
            <a:fillRect/>
          </a:stretch>
        </p:blipFill>
        <p:spPr bwMode="auto">
          <a:xfrm>
            <a:off x="2627784" y="3714750"/>
            <a:ext cx="1230312" cy="1306513"/>
          </a:xfrm>
          <a:prstGeom prst="rect">
            <a:avLst/>
          </a:prstGeom>
          <a:noFill/>
          <a:ln w="9525">
            <a:noFill/>
            <a:miter lim="800000"/>
            <a:headEnd/>
            <a:tailEnd/>
          </a:ln>
        </p:spPr>
      </p:pic>
      <p:pic>
        <p:nvPicPr>
          <p:cNvPr id="38922" name="Picture 5" descr="http://www.ediyetisyen.net/wp-content/uploads/2010/04/operat%C3%B6r-doktor-ne-demek.jpg"/>
          <p:cNvPicPr>
            <a:picLocks noChangeAspect="1" noChangeArrowheads="1"/>
          </p:cNvPicPr>
          <p:nvPr/>
        </p:nvPicPr>
        <p:blipFill>
          <a:blip r:embed="rId5" cstate="print"/>
          <a:srcRect/>
          <a:stretch>
            <a:fillRect/>
          </a:stretch>
        </p:blipFill>
        <p:spPr bwMode="auto">
          <a:xfrm>
            <a:off x="4928071" y="3357563"/>
            <a:ext cx="1057275" cy="1919287"/>
          </a:xfrm>
          <a:prstGeom prst="rect">
            <a:avLst/>
          </a:prstGeom>
          <a:noFill/>
          <a:ln w="9525">
            <a:noFill/>
            <a:miter lim="800000"/>
            <a:headEnd/>
            <a:tailEnd/>
          </a:ln>
        </p:spPr>
      </p:pic>
      <p:sp>
        <p:nvSpPr>
          <p:cNvPr id="13" name="12 Sağ Ok"/>
          <p:cNvSpPr/>
          <p:nvPr/>
        </p:nvSpPr>
        <p:spPr>
          <a:xfrm>
            <a:off x="3856509" y="4143375"/>
            <a:ext cx="1000125"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207" name="15 Metin kutusu"/>
          <p:cNvSpPr txBox="1">
            <a:spLocks noChangeArrowheads="1"/>
          </p:cNvSpPr>
          <p:nvPr/>
        </p:nvSpPr>
        <p:spPr bwMode="auto">
          <a:xfrm>
            <a:off x="5975649" y="2281327"/>
            <a:ext cx="3168351" cy="3724096"/>
          </a:xfrm>
          <a:prstGeom prst="rect">
            <a:avLst/>
          </a:prstGeom>
          <a:noFill/>
          <a:ln w="9525">
            <a:noFill/>
            <a:miter lim="800000"/>
            <a:headEnd/>
            <a:tailEnd/>
          </a:ln>
        </p:spPr>
        <p:txBody>
          <a:bodyPr wrap="square">
            <a:spAutoFit/>
          </a:bodyPr>
          <a:lstStyle/>
          <a:p>
            <a:endParaRPr lang="tr-TR" sz="400" dirty="0">
              <a:latin typeface="Book Antiqua" pitchFamily="18" charset="0"/>
              <a:cs typeface="+mn-cs"/>
            </a:endParaRPr>
          </a:p>
          <a:p>
            <a:pPr marL="273050" indent="-273050">
              <a:buClr>
                <a:srgbClr val="C00000"/>
              </a:buClr>
              <a:buFont typeface="Wingdings" pitchFamily="2" charset="2"/>
              <a:buChar char="v"/>
            </a:pPr>
            <a:r>
              <a:rPr lang="tr-TR" dirty="0">
                <a:latin typeface="Book Antiqua" pitchFamily="18" charset="0"/>
              </a:rPr>
              <a:t>Projenin ilk safhasında diyabetli ve tansiyon hastalarının uzaktan takibi gerçekleştirilecektir.</a:t>
            </a:r>
          </a:p>
          <a:p>
            <a:pPr marL="273050" indent="-273050">
              <a:buClr>
                <a:srgbClr val="C00000"/>
              </a:buClr>
              <a:buFont typeface="Wingdings" pitchFamily="2" charset="2"/>
              <a:buChar char="v"/>
            </a:pPr>
            <a:endParaRPr lang="tr-TR" sz="800" dirty="0">
              <a:latin typeface="Book Antiqua" pitchFamily="18" charset="0"/>
            </a:endParaRPr>
          </a:p>
          <a:p>
            <a:pPr marL="273050" indent="-273050">
              <a:buClr>
                <a:srgbClr val="C00000"/>
              </a:buClr>
              <a:buFont typeface="Wingdings" pitchFamily="2" charset="2"/>
              <a:buChar char="v"/>
            </a:pPr>
            <a:r>
              <a:rPr lang="tr-TR" dirty="0">
                <a:latin typeface="Book Antiqua" pitchFamily="18" charset="0"/>
              </a:rPr>
              <a:t>Bilgisayar veya mobil telefonlardan alınan veriler SGK veri tabanına toplanacaktır. </a:t>
            </a:r>
          </a:p>
          <a:p>
            <a:pPr marL="273050" indent="-273050">
              <a:buClr>
                <a:srgbClr val="C00000"/>
              </a:buClr>
              <a:buFont typeface="Wingdings" pitchFamily="2" charset="2"/>
              <a:buChar char="v"/>
            </a:pPr>
            <a:endParaRPr lang="tr-TR" sz="800" dirty="0">
              <a:latin typeface="Book Antiqua" pitchFamily="18" charset="0"/>
            </a:endParaRPr>
          </a:p>
          <a:p>
            <a:pPr marL="273050" indent="-273050">
              <a:buClr>
                <a:srgbClr val="C00000"/>
              </a:buClr>
              <a:buFont typeface="Wingdings" pitchFamily="2" charset="2"/>
              <a:buChar char="v"/>
            </a:pPr>
            <a:r>
              <a:rPr lang="tr-TR" dirty="0">
                <a:latin typeface="Book Antiqua" pitchFamily="18" charset="0"/>
              </a:rPr>
              <a:t>Toplanan veriler Doktor Uygulamasından hekimlerimize anlık gösterilebilecektir.</a:t>
            </a:r>
          </a:p>
        </p:txBody>
      </p:sp>
      <p:sp>
        <p:nvSpPr>
          <p:cNvPr id="14" name="4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47</a:t>
            </a:fld>
            <a:endParaRPr lang="en-US" dirty="0"/>
          </a:p>
        </p:txBody>
      </p:sp>
      <p:pic>
        <p:nvPicPr>
          <p:cNvPr id="15" name="14 Resim" descr="image.png"/>
          <p:cNvPicPr>
            <a:picLocks noChangeAspect="1"/>
          </p:cNvPicPr>
          <p:nvPr/>
        </p:nvPicPr>
        <p:blipFill>
          <a:blip r:embed="rId6"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wipe(left)">
                                      <p:cBhvr>
                                        <p:cTn id="7" dur="2000"/>
                                        <p:tgtEl>
                                          <p:spTgt spid="38917"/>
                                        </p:tgtEl>
                                      </p:cBhvr>
                                    </p:animEffect>
                                  </p:childTnLst>
                                </p:cTn>
                              </p:par>
                              <p:par>
                                <p:cTn id="8" presetID="22" presetClass="entr" presetSubtype="8" fill="hold" nodeType="withEffect">
                                  <p:stCondLst>
                                    <p:cond delay="0"/>
                                  </p:stCondLst>
                                  <p:childTnLst>
                                    <p:set>
                                      <p:cBhvr>
                                        <p:cTn id="9" dur="1" fill="hold">
                                          <p:stCondLst>
                                            <p:cond delay="0"/>
                                          </p:stCondLst>
                                        </p:cTn>
                                        <p:tgtEl>
                                          <p:spTgt spid="38918"/>
                                        </p:tgtEl>
                                        <p:attrNameLst>
                                          <p:attrName>style.visibility</p:attrName>
                                        </p:attrNameLst>
                                      </p:cBhvr>
                                      <p:to>
                                        <p:strVal val="visible"/>
                                      </p:to>
                                    </p:set>
                                    <p:animEffect transition="in" filter="wipe(left)">
                                      <p:cBhvr>
                                        <p:cTn id="10" dur="2000"/>
                                        <p:tgtEl>
                                          <p:spTgt spid="38918"/>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20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000"/>
                                        <p:tgtEl>
                                          <p:spTgt spid="10"/>
                                        </p:tgtEl>
                                      </p:cBhvr>
                                    </p:animEffect>
                                  </p:childTnLst>
                                </p:cTn>
                              </p:par>
                            </p:childTnLst>
                          </p:cTn>
                        </p:par>
                        <p:par>
                          <p:cTn id="18" fill="hold" nodeType="afterGroup">
                            <p:stCondLst>
                              <p:cond delay="4000"/>
                            </p:stCondLst>
                            <p:childTnLst>
                              <p:par>
                                <p:cTn id="19" presetID="22" presetClass="entr" presetSubtype="8" fill="hold" nodeType="afterEffect">
                                  <p:stCondLst>
                                    <p:cond delay="0"/>
                                  </p:stCondLst>
                                  <p:childTnLst>
                                    <p:set>
                                      <p:cBhvr>
                                        <p:cTn id="20" dur="1" fill="hold">
                                          <p:stCondLst>
                                            <p:cond delay="0"/>
                                          </p:stCondLst>
                                        </p:cTn>
                                        <p:tgtEl>
                                          <p:spTgt spid="38921"/>
                                        </p:tgtEl>
                                        <p:attrNameLst>
                                          <p:attrName>style.visibility</p:attrName>
                                        </p:attrNameLst>
                                      </p:cBhvr>
                                      <p:to>
                                        <p:strVal val="visible"/>
                                      </p:to>
                                    </p:set>
                                    <p:animEffect transition="in" filter="wipe(left)">
                                      <p:cBhvr>
                                        <p:cTn id="21" dur="2000"/>
                                        <p:tgtEl>
                                          <p:spTgt spid="38921"/>
                                        </p:tgtEl>
                                      </p:cBhvr>
                                    </p:animEffect>
                                  </p:childTnLst>
                                </p:cTn>
                              </p:par>
                            </p:childTnLst>
                          </p:cTn>
                        </p:par>
                        <p:par>
                          <p:cTn id="22" fill="hold" nodeType="afterGroup">
                            <p:stCondLst>
                              <p:cond delay="6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2000"/>
                                        <p:tgtEl>
                                          <p:spTgt spid="13"/>
                                        </p:tgtEl>
                                      </p:cBhvr>
                                    </p:animEffect>
                                  </p:childTnLst>
                                </p:cTn>
                              </p:par>
                            </p:childTnLst>
                          </p:cTn>
                        </p:par>
                        <p:par>
                          <p:cTn id="26" fill="hold" nodeType="afterGroup">
                            <p:stCondLst>
                              <p:cond delay="8000"/>
                            </p:stCondLst>
                            <p:childTnLst>
                              <p:par>
                                <p:cTn id="27" presetID="22" presetClass="entr" presetSubtype="8" fill="hold" nodeType="afterEffect">
                                  <p:stCondLst>
                                    <p:cond delay="0"/>
                                  </p:stCondLst>
                                  <p:childTnLst>
                                    <p:set>
                                      <p:cBhvr>
                                        <p:cTn id="28" dur="1" fill="hold">
                                          <p:stCondLst>
                                            <p:cond delay="0"/>
                                          </p:stCondLst>
                                        </p:cTn>
                                        <p:tgtEl>
                                          <p:spTgt spid="38922"/>
                                        </p:tgtEl>
                                        <p:attrNameLst>
                                          <p:attrName>style.visibility</p:attrName>
                                        </p:attrNameLst>
                                      </p:cBhvr>
                                      <p:to>
                                        <p:strVal val="visible"/>
                                      </p:to>
                                    </p:set>
                                    <p:animEffect transition="in" filter="wipe(left)">
                                      <p:cBhvr>
                                        <p:cTn id="29" dur="20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0"/>
            <a:ext cx="8229600" cy="857250"/>
          </a:xfrm>
        </p:spPr>
        <p:txBody>
          <a:bodyPr>
            <a:noAutofit/>
          </a:bodyPr>
          <a:lstStyle/>
          <a:p>
            <a:pPr>
              <a:defRPr/>
            </a:pPr>
            <a:r>
              <a:rPr lang="tr-TR" sz="2600" dirty="0" smtClean="0">
                <a:solidFill>
                  <a:srgbClr val="C00000"/>
                </a:solidFill>
              </a:rPr>
              <a:t>OPTİK VE ŞAHIS </a:t>
            </a:r>
            <a:r>
              <a:rPr lang="tr-TR" sz="2600" dirty="0" smtClean="0">
                <a:solidFill>
                  <a:srgbClr val="C00000"/>
                </a:solidFill>
              </a:rPr>
              <a:t/>
            </a:r>
            <a:br>
              <a:rPr lang="tr-TR" sz="2600" dirty="0" smtClean="0">
                <a:solidFill>
                  <a:srgbClr val="C00000"/>
                </a:solidFill>
              </a:rPr>
            </a:br>
            <a:r>
              <a:rPr lang="tr-TR" sz="2600" dirty="0" smtClean="0">
                <a:solidFill>
                  <a:srgbClr val="C00000"/>
                </a:solidFill>
              </a:rPr>
              <a:t>ÖDEMELERİNDE ELEKTRONİK </a:t>
            </a:r>
            <a:r>
              <a:rPr lang="tr-TR" sz="2600" dirty="0" smtClean="0">
                <a:solidFill>
                  <a:srgbClr val="C00000"/>
                </a:solidFill>
              </a:rPr>
              <a:t>İMZA</a:t>
            </a:r>
            <a:endParaRPr lang="tr-TR" sz="2600" dirty="0">
              <a:solidFill>
                <a:srgbClr val="C00000"/>
              </a:solidFill>
              <a:ea typeface="+mn-ea"/>
              <a:cs typeface="Arial" charset="0"/>
            </a:endParaRPr>
          </a:p>
        </p:txBody>
      </p:sp>
      <p:sp>
        <p:nvSpPr>
          <p:cNvPr id="5" name="Slayt Numarası Yer Tutucusu 4"/>
          <p:cNvSpPr>
            <a:spLocks noGrp="1"/>
          </p:cNvSpPr>
          <p:nvPr>
            <p:ph type="sldNum" sz="quarter" idx="12"/>
          </p:nvPr>
        </p:nvSpPr>
        <p:spPr/>
        <p:txBody>
          <a:bodyPr/>
          <a:lstStyle/>
          <a:p>
            <a:pPr>
              <a:defRPr/>
            </a:pPr>
            <a:fld id="{B0A27667-FABD-495F-9C39-B0A03ACA1157}" type="slidenum">
              <a:rPr lang="en-US" smtClean="0"/>
              <a:pPr>
                <a:defRPr/>
              </a:pPr>
              <a:t>48</a:t>
            </a:fld>
            <a:endParaRPr lang="en-US" dirty="0"/>
          </a:p>
        </p:txBody>
      </p:sp>
      <p:sp>
        <p:nvSpPr>
          <p:cNvPr id="27654" name="2 İçerik Yer Tutucusu"/>
          <p:cNvSpPr>
            <a:spLocks noGrp="1"/>
          </p:cNvSpPr>
          <p:nvPr>
            <p:ph idx="1"/>
          </p:nvPr>
        </p:nvSpPr>
        <p:spPr>
          <a:xfrm>
            <a:off x="683568" y="1268760"/>
            <a:ext cx="7776219" cy="1779587"/>
          </a:xfrm>
        </p:spPr>
        <p:txBody>
          <a:bodyPr/>
          <a:lstStyle/>
          <a:p>
            <a:pPr algn="just" eaLnBrk="1" hangingPunct="1">
              <a:lnSpc>
                <a:spcPct val="90000"/>
              </a:lnSpc>
            </a:pPr>
            <a:r>
              <a:rPr lang="tr-TR" sz="2200" dirty="0">
                <a:ea typeface="+mj-ea"/>
                <a:cs typeface="+mj-cs"/>
              </a:rPr>
              <a:t>Hekimin bilgisi </a:t>
            </a:r>
            <a:r>
              <a:rPr lang="tr-TR" sz="2200" dirty="0" smtClean="0">
                <a:ea typeface="+mj-ea"/>
                <a:cs typeface="+mj-cs"/>
              </a:rPr>
              <a:t>dışında reçete </a:t>
            </a:r>
            <a:r>
              <a:rPr lang="tr-TR" sz="2200" dirty="0">
                <a:ea typeface="+mj-ea"/>
                <a:cs typeface="+mj-cs"/>
              </a:rPr>
              <a:t>yazılmasının önlenmesi </a:t>
            </a:r>
            <a:r>
              <a:rPr lang="tr-TR" sz="2200" dirty="0" smtClean="0">
                <a:ea typeface="+mj-ea"/>
                <a:cs typeface="+mj-cs"/>
              </a:rPr>
              <a:t>amacıyla e-reçetede başlatılan e-imza uygulaması, optik </a:t>
            </a:r>
            <a:r>
              <a:rPr lang="tr-TR" sz="2200" dirty="0">
                <a:ea typeface="+mj-ea"/>
                <a:cs typeface="+mj-cs"/>
              </a:rPr>
              <a:t>ve şahıs </a:t>
            </a:r>
            <a:r>
              <a:rPr lang="tr-TR" sz="2200" dirty="0" smtClean="0">
                <a:ea typeface="+mj-ea"/>
                <a:cs typeface="+mj-cs"/>
              </a:rPr>
              <a:t>ödemelerinde de  (hasta alt bezi, işitme cihazı vb.) yapılacaktır.</a:t>
            </a:r>
            <a:endParaRPr lang="tr-TR" sz="2200" dirty="0">
              <a:ea typeface="+mj-ea"/>
              <a:cs typeface="+mj-cs"/>
            </a:endParaRPr>
          </a:p>
        </p:txBody>
      </p:sp>
      <p:pic>
        <p:nvPicPr>
          <p:cNvPr id="7" name="7 Resim" descr="e-imza.png"/>
          <p:cNvPicPr>
            <a:picLocks noChangeAspect="1"/>
          </p:cNvPicPr>
          <p:nvPr/>
        </p:nvPicPr>
        <p:blipFill>
          <a:blip r:embed="rId3" cstate="print"/>
          <a:stretch>
            <a:fillRect/>
          </a:stretch>
        </p:blipFill>
        <p:spPr>
          <a:xfrm>
            <a:off x="1005354" y="2859411"/>
            <a:ext cx="6336704" cy="2144886"/>
          </a:xfrm>
          <a:prstGeom prst="rect">
            <a:avLst/>
          </a:prstGeom>
        </p:spPr>
      </p:pic>
      <p:pic>
        <p:nvPicPr>
          <p:cNvPr id="8" name="8 Resim" descr="eimza.jpg"/>
          <p:cNvPicPr>
            <a:picLocks noChangeAspect="1"/>
          </p:cNvPicPr>
          <p:nvPr/>
        </p:nvPicPr>
        <p:blipFill>
          <a:blip r:embed="rId4" cstate="print"/>
          <a:stretch>
            <a:fillRect/>
          </a:stretch>
        </p:blipFill>
        <p:spPr>
          <a:xfrm>
            <a:off x="4383550" y="3121291"/>
            <a:ext cx="3280294" cy="1234934"/>
          </a:xfrm>
          <a:prstGeom prst="rect">
            <a:avLst/>
          </a:prstGeom>
        </p:spPr>
      </p:pic>
      <p:pic>
        <p:nvPicPr>
          <p:cNvPr id="9" name="Picture 2" descr="C:\Users\ice\Desktop\4ndtpu45gbqxxezolleflrjjm_suite.jpg"/>
          <p:cNvPicPr>
            <a:picLocks noChangeAspect="1" noChangeArrowheads="1"/>
          </p:cNvPicPr>
          <p:nvPr/>
        </p:nvPicPr>
        <p:blipFill>
          <a:blip r:embed="rId5" cstate="print"/>
          <a:srcRect/>
          <a:stretch>
            <a:fillRect/>
          </a:stretch>
        </p:blipFill>
        <p:spPr bwMode="auto">
          <a:xfrm>
            <a:off x="4748582" y="4614681"/>
            <a:ext cx="2659060" cy="1728389"/>
          </a:xfrm>
          <a:prstGeom prst="rect">
            <a:avLst/>
          </a:prstGeom>
          <a:noFill/>
        </p:spPr>
      </p:pic>
      <p:pic>
        <p:nvPicPr>
          <p:cNvPr id="10" name="9 Resim" descr="image.png"/>
          <p:cNvPicPr>
            <a:picLocks noChangeAspect="1"/>
          </p:cNvPicPr>
          <p:nvPr/>
        </p:nvPicPr>
        <p:blipFill>
          <a:blip r:embed="rId6"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4262007868"/>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Başlık"/>
          <p:cNvSpPr>
            <a:spLocks noGrp="1"/>
          </p:cNvSpPr>
          <p:nvPr>
            <p:ph type="title"/>
          </p:nvPr>
        </p:nvSpPr>
        <p:spPr>
          <a:xfrm>
            <a:off x="179512" y="44450"/>
            <a:ext cx="8229600" cy="788988"/>
          </a:xfrm>
        </p:spPr>
        <p:txBody>
          <a:bodyPr>
            <a:normAutofit/>
          </a:bodyPr>
          <a:lstStyle/>
          <a:p>
            <a:pPr eaLnBrk="1" hangingPunct="1"/>
            <a:r>
              <a:rPr lang="tr-TR" b="1" dirty="0" smtClean="0">
                <a:solidFill>
                  <a:srgbClr val="C00000"/>
                </a:solidFill>
                <a:latin typeface="Book Antiqua" pitchFamily="18" charset="0"/>
              </a:rPr>
              <a:t>Coğrafi Bilgi Sistemleri (CBS)</a:t>
            </a:r>
          </a:p>
        </p:txBody>
      </p:sp>
      <p:sp>
        <p:nvSpPr>
          <p:cNvPr id="3" name="2 İçerik Yer Tutucusu"/>
          <p:cNvSpPr>
            <a:spLocks noGrp="1"/>
          </p:cNvSpPr>
          <p:nvPr>
            <p:ph idx="1"/>
          </p:nvPr>
        </p:nvSpPr>
        <p:spPr>
          <a:xfrm>
            <a:off x="395288" y="981074"/>
            <a:ext cx="8229600" cy="3528046"/>
          </a:xfrm>
        </p:spPr>
        <p:txBody>
          <a:bodyPr rtlCol="0">
            <a:noAutofit/>
          </a:bodyPr>
          <a:lstStyle/>
          <a:p>
            <a:pPr algn="just"/>
            <a:r>
              <a:rPr lang="tr-TR" sz="1800" dirty="0" smtClean="0"/>
              <a:t>Kayıt </a:t>
            </a:r>
            <a:r>
              <a:rPr lang="tr-TR" sz="1800" dirty="0"/>
              <a:t>dışı istihdamla mücadele kapsamında bilişim altyapısı mobil ve coğrafi bilgi sistemi ile navigasyon destekli olması </a:t>
            </a:r>
            <a:r>
              <a:rPr lang="tr-TR" sz="1800" dirty="0" smtClean="0"/>
              <a:t>hedeflenmiştir.</a:t>
            </a:r>
          </a:p>
          <a:p>
            <a:pPr algn="just"/>
            <a:endParaRPr lang="tr-TR" sz="1000" dirty="0"/>
          </a:p>
          <a:p>
            <a:pPr algn="just"/>
            <a:r>
              <a:rPr lang="tr-TR" sz="1800" dirty="0" smtClean="0"/>
              <a:t>Kurulacak </a:t>
            </a:r>
            <a:r>
              <a:rPr lang="tr-TR" sz="1800" dirty="0"/>
              <a:t>sistem sayesinde </a:t>
            </a:r>
            <a:r>
              <a:rPr lang="tr-TR" sz="1800" dirty="0" smtClean="0"/>
              <a:t>müfettişler ve denetmenler tarafından yapılan denetimlerde, </a:t>
            </a:r>
          </a:p>
          <a:p>
            <a:pPr lvl="1" algn="just"/>
            <a:r>
              <a:rPr lang="tr-TR" sz="1600" dirty="0" smtClean="0"/>
              <a:t>Mobil </a:t>
            </a:r>
            <a:r>
              <a:rPr lang="tr-TR" sz="1600" dirty="0"/>
              <a:t>harita sistemi ile sahada var olan işyerlerini karşılaştırıp, eşleşmeyen işyerlerine denetim yaparak kayıt dışı ekonomi ile daha etkin mücadele de bulunulabilecek, </a:t>
            </a:r>
            <a:endParaRPr lang="tr-TR" sz="1600" dirty="0" smtClean="0"/>
          </a:p>
          <a:p>
            <a:pPr lvl="1" algn="just"/>
            <a:r>
              <a:rPr lang="tr-TR" sz="1600" dirty="0" smtClean="0"/>
              <a:t>Sistem </a:t>
            </a:r>
            <a:r>
              <a:rPr lang="tr-TR" sz="1600" dirty="0"/>
              <a:t>sayesinde denetim planlaması kolaylaşacak, </a:t>
            </a:r>
            <a:endParaRPr lang="tr-TR" sz="1600" dirty="0" smtClean="0"/>
          </a:p>
          <a:p>
            <a:pPr lvl="1" algn="just"/>
            <a:r>
              <a:rPr lang="tr-TR" sz="1600" dirty="0" smtClean="0"/>
              <a:t>Denetimlerin </a:t>
            </a:r>
            <a:r>
              <a:rPr lang="tr-TR" sz="1600" dirty="0"/>
              <a:t>sahada daha etkin hale getirilmesi </a:t>
            </a:r>
            <a:endParaRPr lang="tr-TR" sz="1600" dirty="0" smtClean="0"/>
          </a:p>
          <a:p>
            <a:pPr marL="457200" lvl="1" indent="0" algn="just">
              <a:lnSpc>
                <a:spcPct val="150000"/>
              </a:lnSpc>
              <a:buNone/>
            </a:pPr>
            <a:r>
              <a:rPr lang="tr-TR" dirty="0" smtClean="0"/>
              <a:t>sağlanacaktır</a:t>
            </a:r>
            <a:r>
              <a:rPr lang="tr-TR" dirty="0"/>
              <a:t>. </a:t>
            </a:r>
          </a:p>
          <a:p>
            <a:pPr marL="349250" lvl="1" indent="-349250" algn="just">
              <a:buClr>
                <a:srgbClr val="C00000"/>
              </a:buClr>
              <a:buFont typeface="Wingdings" pitchFamily="2" charset="2"/>
              <a:buChar char="v"/>
            </a:pPr>
            <a:r>
              <a:rPr lang="tr-TR" dirty="0" smtClean="0">
                <a:latin typeface="Book Antiqua" pitchFamily="18" charset="0"/>
              </a:rPr>
              <a:t>KADİMBİS projesi ile 1.faz tamamlanacaktır. </a:t>
            </a:r>
          </a:p>
          <a:p>
            <a:pPr algn="just" eaLnBrk="1" fontAlgn="auto" hangingPunct="1">
              <a:spcAft>
                <a:spcPts val="0"/>
              </a:spcAft>
              <a:buClr>
                <a:srgbClr val="C00000"/>
              </a:buClr>
              <a:buFont typeface="Wingdings" pitchFamily="2" charset="2"/>
              <a:buChar char="v"/>
              <a:defRPr/>
            </a:pPr>
            <a:endParaRPr lang="tr-TR" sz="1800" dirty="0" smtClean="0">
              <a:latin typeface="Book Antiqua" pitchFamily="18" charset="0"/>
            </a:endParaRPr>
          </a:p>
          <a:p>
            <a:pPr algn="just" eaLnBrk="1" fontAlgn="auto" hangingPunct="1">
              <a:spcAft>
                <a:spcPts val="0"/>
              </a:spcAft>
              <a:buClr>
                <a:srgbClr val="C00000"/>
              </a:buClr>
              <a:buFont typeface="Wingdings" pitchFamily="2" charset="2"/>
              <a:buChar char="v"/>
              <a:defRPr/>
            </a:pPr>
            <a:endParaRPr lang="tr-TR" sz="1800" dirty="0">
              <a:latin typeface="Book Antiqua" pitchFamily="18" charset="0"/>
            </a:endParaRPr>
          </a:p>
        </p:txBody>
      </p:sp>
      <p:pic>
        <p:nvPicPr>
          <p:cNvPr id="7" name="Resim 6"/>
          <p:cNvPicPr>
            <a:picLocks noChangeAspect="1"/>
          </p:cNvPicPr>
          <p:nvPr/>
        </p:nvPicPr>
        <p:blipFill>
          <a:blip r:embed="rId2" cstate="print">
            <a:extLst/>
          </a:blip>
          <a:stretch>
            <a:fillRect/>
          </a:stretch>
        </p:blipFill>
        <p:spPr>
          <a:xfrm>
            <a:off x="1331640" y="4772249"/>
            <a:ext cx="2704423" cy="1728192"/>
          </a:xfrm>
          <a:prstGeom prst="rect">
            <a:avLst/>
          </a:prstGeom>
          <a:effectLst>
            <a:glow rad="228600">
              <a:schemeClr val="accent1">
                <a:satMod val="175000"/>
                <a:alpha val="40000"/>
              </a:schemeClr>
            </a:glow>
          </a:effectLst>
        </p:spPr>
      </p:pic>
      <p:pic>
        <p:nvPicPr>
          <p:cNvPr id="8" name="Resim 7"/>
          <p:cNvPicPr>
            <a:picLocks noChangeAspect="1"/>
          </p:cNvPicPr>
          <p:nvPr/>
        </p:nvPicPr>
        <p:blipFill>
          <a:blip r:embed="rId3" cstate="print">
            <a:extLst/>
          </a:blip>
          <a:stretch>
            <a:fillRect/>
          </a:stretch>
        </p:blipFill>
        <p:spPr>
          <a:xfrm>
            <a:off x="5508104" y="4727536"/>
            <a:ext cx="2704422" cy="1728192"/>
          </a:xfrm>
          <a:prstGeom prst="rect">
            <a:avLst/>
          </a:prstGeom>
          <a:effectLst>
            <a:glow rad="228600">
              <a:schemeClr val="accent1">
                <a:satMod val="175000"/>
                <a:alpha val="40000"/>
              </a:schemeClr>
            </a:glow>
          </a:effectLst>
        </p:spPr>
      </p:pic>
      <p:sp>
        <p:nvSpPr>
          <p:cNvPr id="14" name="5 Slayt Numarası Yer Tutucusu"/>
          <p:cNvSpPr>
            <a:spLocks noGrp="1"/>
          </p:cNvSpPr>
          <p:nvPr>
            <p:ph type="sldNum" sz="quarter" idx="12"/>
          </p:nvPr>
        </p:nvSpPr>
        <p:spPr>
          <a:xfrm>
            <a:off x="6553200" y="6564313"/>
            <a:ext cx="2133600" cy="365125"/>
          </a:xfrm>
        </p:spPr>
        <p:txBody>
          <a:bodyPr/>
          <a:lstStyle/>
          <a:p>
            <a:pPr>
              <a:defRPr/>
            </a:pPr>
            <a:fld id="{EDB5FF7A-D267-47DD-83DB-8091B57C481E}" type="slidenum">
              <a:rPr lang="en-US" smtClean="0"/>
              <a:pPr>
                <a:defRPr/>
              </a:pPr>
              <a:t>49</a:t>
            </a:fld>
            <a:endParaRPr lang="en-US" dirty="0"/>
          </a:p>
        </p:txBody>
      </p:sp>
      <p:pic>
        <p:nvPicPr>
          <p:cNvPr id="9" name="8 Resim" descr="image.png"/>
          <p:cNvPicPr>
            <a:picLocks noChangeAspect="1"/>
          </p:cNvPicPr>
          <p:nvPr/>
        </p:nvPicPr>
        <p:blipFill>
          <a:blip r:embed="rId4" cstate="print"/>
          <a:stretch>
            <a:fillRect/>
          </a:stretch>
        </p:blipFill>
        <p:spPr>
          <a:xfrm>
            <a:off x="6876256" y="116632"/>
            <a:ext cx="2195736" cy="575027"/>
          </a:xfrm>
          <a:prstGeom prst="rect">
            <a:avLst/>
          </a:prstGeom>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p:nvPr>
        </p:nvSpPr>
        <p:spPr bwMode="auto"/>
        <p:txBody>
          <a:bodyPr/>
          <a:lstStyle/>
          <a:p>
            <a:endParaRPr lang="tr-TR" smtClean="0"/>
          </a:p>
        </p:txBody>
      </p:sp>
      <p:sp>
        <p:nvSpPr>
          <p:cNvPr id="7171" name="2 İçerik Yer Tutucusu"/>
          <p:cNvSpPr>
            <a:spLocks noGrp="1"/>
          </p:cNvSpPr>
          <p:nvPr>
            <p:ph idx="1"/>
          </p:nvPr>
        </p:nvSpPr>
        <p:spPr>
          <a:xfrm>
            <a:off x="395288" y="1052513"/>
            <a:ext cx="8405812" cy="5167312"/>
          </a:xfrm>
        </p:spPr>
        <p:txBody>
          <a:bodyPr/>
          <a:lstStyle/>
          <a:p>
            <a:pPr algn="just"/>
            <a:r>
              <a:rPr lang="tr-TR" dirty="0" smtClean="0"/>
              <a:t>Kurumun en büyük giderlerinden olan sağlık giderlerini ve </a:t>
            </a:r>
            <a:r>
              <a:rPr lang="tr-TR" dirty="0" err="1" smtClean="0"/>
              <a:t>kayıtdışı</a:t>
            </a:r>
            <a:r>
              <a:rPr lang="tr-TR" dirty="0" smtClean="0"/>
              <a:t> istihdamı azaltacak her türlü önlem ülke ekonomisine ve milli kalkınmaya ciddi katkılar sağlayacaktır. </a:t>
            </a:r>
          </a:p>
          <a:p>
            <a:pPr algn="just"/>
            <a:endParaRPr lang="tr-TR" dirty="0" smtClean="0"/>
          </a:p>
          <a:p>
            <a:pPr algn="just"/>
            <a:r>
              <a:rPr lang="tr-TR" dirty="0" smtClean="0"/>
              <a:t>Bilişim teknolojilerini en iyi şekilde kullanarak "Bilgi Ekonomisine"  geçilmiş ve </a:t>
            </a:r>
            <a:r>
              <a:rPr lang="tr-TR" b="1" dirty="0" smtClean="0"/>
              <a:t>2012 yılında  SGK bütçesine 10 Milyar TL</a:t>
            </a:r>
            <a:r>
              <a:rPr lang="tr-TR" b="1" dirty="0" smtClean="0">
                <a:solidFill>
                  <a:srgbClr val="C00000"/>
                </a:solidFill>
              </a:rPr>
              <a:t> </a:t>
            </a:r>
            <a:r>
              <a:rPr lang="tr-TR" dirty="0" smtClean="0"/>
              <a:t>katkı sağlanmış olup, bu rakamın </a:t>
            </a:r>
            <a:r>
              <a:rPr lang="tr-TR" b="1" dirty="0" smtClean="0"/>
              <a:t>2013’de 13 Milyar TL </a:t>
            </a:r>
            <a:r>
              <a:rPr lang="tr-TR" dirty="0" smtClean="0"/>
              <a:t>olması ve ilerleyen yıllarda da başta </a:t>
            </a:r>
            <a:r>
              <a:rPr lang="tr-TR" dirty="0" err="1" smtClean="0"/>
              <a:t>kayıtdışı</a:t>
            </a:r>
            <a:r>
              <a:rPr lang="tr-TR" dirty="0" smtClean="0"/>
              <a:t> istihdamla mücadele ve sağlık usulsüzlüklerini bitirmeye yönelik bilişim temelli risk odaklı ve sürekli denetimlerle yıllık </a:t>
            </a:r>
            <a:r>
              <a:rPr lang="tr-TR" b="1" dirty="0" smtClean="0">
                <a:solidFill>
                  <a:srgbClr val="C00000"/>
                </a:solidFill>
              </a:rPr>
              <a:t>33 Milyar TL milli ekonomiye katkı sağlanılması hedeflenmektedir.</a:t>
            </a:r>
            <a:r>
              <a:rPr lang="tr-TR" dirty="0" smtClean="0"/>
              <a:t> </a:t>
            </a:r>
          </a:p>
          <a:p>
            <a:pPr algn="just"/>
            <a:endParaRPr lang="tr-TR" dirty="0" smtClean="0"/>
          </a:p>
          <a:p>
            <a:pPr algn="just"/>
            <a:r>
              <a:rPr lang="tr-TR" dirty="0" smtClean="0"/>
              <a:t>SGK; </a:t>
            </a:r>
            <a:r>
              <a:rPr lang="tr-TR" b="1" dirty="0" smtClean="0">
                <a:solidFill>
                  <a:srgbClr val="C00000"/>
                </a:solidFill>
              </a:rPr>
              <a:t>akıllı devlet-mutlu vatandaş vizyonu </a:t>
            </a:r>
            <a:r>
              <a:rPr lang="tr-TR" dirty="0" smtClean="0"/>
              <a:t>ile sadece ülkemizin değil, tarihten beri gönül ve insanlık bağımız olan tüm ülkeler ve ülke insanlarının umudu olan bir Kurum haline gelmiştir.</a:t>
            </a:r>
          </a:p>
          <a:p>
            <a:pPr algn="just"/>
            <a:endParaRPr lang="tr-TR" dirty="0" smtClean="0"/>
          </a:p>
        </p:txBody>
      </p:sp>
      <p:sp>
        <p:nvSpPr>
          <p:cNvPr id="4" name="3 Veri Yer Tutucusu"/>
          <p:cNvSpPr>
            <a:spLocks noGrp="1"/>
          </p:cNvSpPr>
          <p:nvPr>
            <p:ph type="dt" sz="quarter" idx="10"/>
          </p:nvPr>
        </p:nvSpPr>
        <p:spPr/>
        <p:txBody>
          <a:bodyPr/>
          <a:lstStyle/>
          <a:p>
            <a:fld id="{12157E38-B927-411B-8388-08FFF1EA4499}" type="datetime1">
              <a:rPr lang="tr-TR"/>
              <a:pPr/>
              <a:t>17.11.2013</a:t>
            </a:fld>
            <a:endParaRPr lang="en-US"/>
          </a:p>
        </p:txBody>
      </p:sp>
      <p:sp>
        <p:nvSpPr>
          <p:cNvPr id="5" name="4 Slayt Numarası Yer Tutucusu"/>
          <p:cNvSpPr>
            <a:spLocks noGrp="1"/>
          </p:cNvSpPr>
          <p:nvPr>
            <p:ph type="sldNum" sz="quarter" idx="12"/>
          </p:nvPr>
        </p:nvSpPr>
        <p:spPr/>
        <p:txBody>
          <a:bodyPr/>
          <a:lstStyle/>
          <a:p>
            <a:fld id="{15C5EB5B-AF56-40C2-92BA-4B320988550F}" type="slidenum">
              <a:rPr lang="en-US"/>
              <a:pPr/>
              <a:t>5</a:t>
            </a:fld>
            <a:endParaRPr lang="en-US"/>
          </a:p>
        </p:txBody>
      </p:sp>
      <p:sp>
        <p:nvSpPr>
          <p:cNvPr id="6" name="5 Altbilgi Yer Tutucusu"/>
          <p:cNvSpPr>
            <a:spLocks noGrp="1"/>
          </p:cNvSpPr>
          <p:nvPr>
            <p:ph type="ftr" sz="quarter" idx="11"/>
          </p:nvPr>
        </p:nvSpPr>
        <p:spPr/>
        <p:txBody>
          <a:bodyPr/>
          <a:lstStyle/>
          <a:p>
            <a:r>
              <a:rPr lang="tr-TR"/>
              <a:t>Sosyal Güvenlik Kurumu</a:t>
            </a:r>
            <a:endParaRPr lang="en-US"/>
          </a:p>
        </p:txBody>
      </p:sp>
      <p:pic>
        <p:nvPicPr>
          <p:cNvPr id="8" name="7 Resim" descr="image.png"/>
          <p:cNvPicPr>
            <a:picLocks noChangeAspect="1"/>
          </p:cNvPicPr>
          <p:nvPr/>
        </p:nvPicPr>
        <p:blipFill>
          <a:blip r:embed="rId2" cstate="print"/>
          <a:stretch>
            <a:fillRect/>
          </a:stretch>
        </p:blipFill>
        <p:spPr>
          <a:xfrm>
            <a:off x="6876256" y="116632"/>
            <a:ext cx="2195736" cy="575027"/>
          </a:xfrm>
          <a:prstGeom prst="rect">
            <a:avLst/>
          </a:prstGeom>
        </p:spPr>
      </p:pic>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Başlık 1"/>
          <p:cNvSpPr>
            <a:spLocks noGrp="1"/>
          </p:cNvSpPr>
          <p:nvPr>
            <p:ph type="title"/>
          </p:nvPr>
        </p:nvSpPr>
        <p:spPr/>
        <p:txBody>
          <a:bodyPr/>
          <a:lstStyle/>
          <a:p>
            <a:pPr lvl="1">
              <a:defRPr/>
            </a:pPr>
            <a:r>
              <a:rPr lang="tr-TR" sz="2800" b="1" dirty="0">
                <a:solidFill>
                  <a:srgbClr val="C00000"/>
                </a:solidFill>
              </a:rPr>
              <a:t>BÜYÜK </a:t>
            </a:r>
            <a:r>
              <a:rPr lang="tr-TR" sz="2800" b="1" dirty="0" smtClean="0">
                <a:solidFill>
                  <a:srgbClr val="C00000"/>
                </a:solidFill>
              </a:rPr>
              <a:t>VERİ PROJESİ</a:t>
            </a:r>
            <a:endParaRPr lang="tr-TR" sz="2800" kern="1200" dirty="0">
              <a:solidFill>
                <a:srgbClr val="C00000"/>
              </a:solidFill>
            </a:endParaRPr>
          </a:p>
        </p:txBody>
      </p:sp>
      <p:pic>
        <p:nvPicPr>
          <p:cNvPr id="17413" name="Resim 1"/>
          <p:cNvPicPr>
            <a:picLocks noChangeAspect="1"/>
          </p:cNvPicPr>
          <p:nvPr/>
        </p:nvPicPr>
        <p:blipFill>
          <a:blip r:embed="rId2" cstate="print"/>
          <a:srcRect/>
          <a:stretch>
            <a:fillRect/>
          </a:stretch>
        </p:blipFill>
        <p:spPr bwMode="auto">
          <a:xfrm>
            <a:off x="3203848" y="5589240"/>
            <a:ext cx="1211627" cy="908720"/>
          </a:xfrm>
          <a:prstGeom prst="rect">
            <a:avLst/>
          </a:prstGeom>
          <a:ln>
            <a:noFill/>
          </a:ln>
          <a:effectLst>
            <a:softEdge rad="112500"/>
          </a:effectLst>
        </p:spPr>
      </p:pic>
      <p:pic>
        <p:nvPicPr>
          <p:cNvPr id="17414" name="Resim 4"/>
          <p:cNvPicPr>
            <a:picLocks noChangeAspect="1"/>
          </p:cNvPicPr>
          <p:nvPr/>
        </p:nvPicPr>
        <p:blipFill>
          <a:blip r:embed="rId3" cstate="print"/>
          <a:srcRect/>
          <a:stretch>
            <a:fillRect/>
          </a:stretch>
        </p:blipFill>
        <p:spPr bwMode="auto">
          <a:xfrm>
            <a:off x="7164288" y="5157192"/>
            <a:ext cx="1512416" cy="1134312"/>
          </a:xfrm>
          <a:prstGeom prst="rect">
            <a:avLst/>
          </a:prstGeom>
          <a:ln>
            <a:noFill/>
          </a:ln>
          <a:effectLst>
            <a:softEdge rad="112500"/>
          </a:effectLst>
        </p:spPr>
      </p:pic>
      <p:pic>
        <p:nvPicPr>
          <p:cNvPr id="7" name="Resim 1"/>
          <p:cNvPicPr>
            <a:picLocks noChangeAspect="1"/>
          </p:cNvPicPr>
          <p:nvPr/>
        </p:nvPicPr>
        <p:blipFill>
          <a:blip r:embed="rId4" cstate="print"/>
          <a:srcRect/>
          <a:stretch>
            <a:fillRect/>
          </a:stretch>
        </p:blipFill>
        <p:spPr bwMode="auto">
          <a:xfrm>
            <a:off x="539552" y="5301208"/>
            <a:ext cx="1332508" cy="1328981"/>
          </a:xfrm>
          <a:prstGeom prst="rect">
            <a:avLst/>
          </a:prstGeom>
          <a:ln>
            <a:noFill/>
          </a:ln>
          <a:effectLst>
            <a:softEdge rad="112500"/>
          </a:effectLst>
        </p:spPr>
      </p:pic>
      <p:pic>
        <p:nvPicPr>
          <p:cNvPr id="8" name="Resim 1"/>
          <p:cNvPicPr>
            <a:picLocks noChangeAspect="1"/>
          </p:cNvPicPr>
          <p:nvPr/>
        </p:nvPicPr>
        <p:blipFill>
          <a:blip r:embed="rId5" cstate="print"/>
          <a:srcRect/>
          <a:stretch>
            <a:fillRect/>
          </a:stretch>
        </p:blipFill>
        <p:spPr bwMode="auto">
          <a:xfrm>
            <a:off x="5004048" y="5373216"/>
            <a:ext cx="1580314" cy="1185236"/>
          </a:xfrm>
          <a:prstGeom prst="rect">
            <a:avLst/>
          </a:prstGeom>
          <a:noFill/>
          <a:ln w="9525">
            <a:noFill/>
            <a:miter lim="800000"/>
            <a:headEnd/>
            <a:tailEnd/>
          </a:ln>
        </p:spPr>
      </p:pic>
      <p:sp>
        <p:nvSpPr>
          <p:cNvPr id="9" name="8 Dikdörtgen"/>
          <p:cNvSpPr/>
          <p:nvPr/>
        </p:nvSpPr>
        <p:spPr>
          <a:xfrm>
            <a:off x="467544" y="980728"/>
            <a:ext cx="8208912" cy="4284250"/>
          </a:xfrm>
          <a:prstGeom prst="rect">
            <a:avLst/>
          </a:prstGeom>
        </p:spPr>
        <p:txBody>
          <a:bodyPr wrap="square">
            <a:spAutoFit/>
          </a:bodyPr>
          <a:lstStyle/>
          <a:p>
            <a:pPr marL="355600" indent="-355600" algn="just">
              <a:spcBef>
                <a:spcPct val="20000"/>
              </a:spcBef>
              <a:buClr>
                <a:srgbClr val="C00000"/>
              </a:buClr>
              <a:buFont typeface="Wingdings" pitchFamily="2" charset="2"/>
              <a:buChar char="v"/>
            </a:pPr>
            <a:r>
              <a:rPr lang="tr-TR" b="1" dirty="0" smtClean="0">
                <a:latin typeface="Book Antiqua" pitchFamily="18" charset="0"/>
              </a:rPr>
              <a:t>Proje ile;</a:t>
            </a:r>
          </a:p>
          <a:p>
            <a:pPr marL="355600" indent="-355600" algn="just">
              <a:spcBef>
                <a:spcPct val="20000"/>
              </a:spcBef>
              <a:buClr>
                <a:srgbClr val="C00000"/>
              </a:buClr>
            </a:pPr>
            <a:r>
              <a:rPr lang="tr-TR" b="1" dirty="0" smtClean="0">
                <a:solidFill>
                  <a:srgbClr val="FF0000"/>
                </a:solidFill>
                <a:latin typeface="Book Antiqua" pitchFamily="18" charset="0"/>
              </a:rPr>
              <a:t>      </a:t>
            </a:r>
            <a:r>
              <a:rPr lang="tr-TR" b="1" dirty="0" smtClean="0">
                <a:solidFill>
                  <a:srgbClr val="C00000"/>
                </a:solidFill>
                <a:latin typeface="Book Antiqua" pitchFamily="18" charset="0"/>
              </a:rPr>
              <a:t>Bilgi ekonomisine geçtik ve veriden bilgiye, bilgiden aksiyona, aksiyondan güçlü ekonomiye destek  veren en güçlü Kurum haline geldik.</a:t>
            </a:r>
          </a:p>
          <a:p>
            <a:pPr algn="just">
              <a:spcBef>
                <a:spcPct val="20000"/>
              </a:spcBef>
              <a:buClr>
                <a:srgbClr val="C00000"/>
              </a:buClr>
              <a:buFont typeface="Wingdings" pitchFamily="2" charset="2"/>
              <a:buChar char="v"/>
            </a:pPr>
            <a:endParaRPr lang="tr-TR" sz="800" b="1" dirty="0" smtClean="0">
              <a:latin typeface="Book Antiqua" pitchFamily="18" charset="0"/>
            </a:endParaRPr>
          </a:p>
          <a:p>
            <a:pPr marL="355600" indent="-355600" algn="just">
              <a:spcBef>
                <a:spcPct val="20000"/>
              </a:spcBef>
              <a:buClr>
                <a:srgbClr val="C00000"/>
              </a:buClr>
              <a:buFont typeface="Wingdings" pitchFamily="2" charset="2"/>
              <a:buChar char="v"/>
            </a:pPr>
            <a:r>
              <a:rPr lang="tr-TR" b="1" dirty="0" smtClean="0">
                <a:latin typeface="Book Antiqua" pitchFamily="18" charset="0"/>
              </a:rPr>
              <a:t>Kendi verisinden elde ettiği bilgi ile </a:t>
            </a:r>
            <a:r>
              <a:rPr lang="tr-TR" b="1" dirty="0" smtClean="0">
                <a:solidFill>
                  <a:srgbClr val="C00000"/>
                </a:solidFill>
                <a:latin typeface="Book Antiqua" pitchFamily="18" charset="0"/>
              </a:rPr>
              <a:t>kendisini yöneten Kurum</a:t>
            </a:r>
            <a:r>
              <a:rPr lang="tr-TR" b="1" dirty="0" smtClean="0">
                <a:latin typeface="Book Antiqua" pitchFamily="18" charset="0"/>
              </a:rPr>
              <a:t> olma yolunda  büyük bir adım atmış olacaktır. </a:t>
            </a:r>
          </a:p>
          <a:p>
            <a:pPr marL="355600" indent="-355600" algn="just">
              <a:spcBef>
                <a:spcPct val="20000"/>
              </a:spcBef>
              <a:buClr>
                <a:srgbClr val="C00000"/>
              </a:buClr>
              <a:buFont typeface="Wingdings" pitchFamily="2" charset="2"/>
              <a:buChar char="v"/>
            </a:pPr>
            <a:endParaRPr lang="tr-TR" sz="800" b="1" dirty="0" smtClean="0">
              <a:latin typeface="Book Antiqua" pitchFamily="18" charset="0"/>
            </a:endParaRPr>
          </a:p>
          <a:p>
            <a:pPr marL="355600" indent="-355600" algn="just">
              <a:spcBef>
                <a:spcPct val="20000"/>
              </a:spcBef>
              <a:buClr>
                <a:srgbClr val="C00000"/>
              </a:buClr>
              <a:buFont typeface="Wingdings" pitchFamily="2" charset="2"/>
              <a:buChar char="v"/>
            </a:pPr>
            <a:r>
              <a:rPr lang="tr-TR" b="1" dirty="0" smtClean="0">
                <a:latin typeface="Book Antiqua" pitchFamily="18" charset="0"/>
              </a:rPr>
              <a:t>SGK da  esnek, ölçümlenebilir, yönetilebilir, veri analizi ve yönetiminin alt yapısının kurulmasıyla </a:t>
            </a:r>
            <a:r>
              <a:rPr lang="tr-TR" b="1" dirty="0" smtClean="0">
                <a:solidFill>
                  <a:srgbClr val="C00000"/>
                </a:solidFill>
                <a:latin typeface="Book Antiqua" pitchFamily="18" charset="0"/>
              </a:rPr>
              <a:t>BİLGİ YÖNETİMİ </a:t>
            </a:r>
            <a:r>
              <a:rPr lang="tr-TR" b="1" dirty="0" smtClean="0">
                <a:latin typeface="Book Antiqua" pitchFamily="18" charset="0"/>
              </a:rPr>
              <a:t>sağlanmış olacaktır.</a:t>
            </a:r>
          </a:p>
          <a:p>
            <a:pPr marL="355600" indent="-355600" algn="just">
              <a:spcBef>
                <a:spcPct val="20000"/>
              </a:spcBef>
              <a:buClr>
                <a:srgbClr val="C00000"/>
              </a:buClr>
              <a:buFont typeface="Wingdings" pitchFamily="2" charset="2"/>
              <a:buChar char="v"/>
            </a:pPr>
            <a:endParaRPr lang="tr-TR" sz="800" b="1" dirty="0" smtClean="0">
              <a:solidFill>
                <a:srgbClr val="C00000"/>
              </a:solidFill>
              <a:latin typeface="Book Antiqua" pitchFamily="18" charset="0"/>
            </a:endParaRPr>
          </a:p>
          <a:p>
            <a:pPr marL="355600" indent="-355600" algn="just">
              <a:spcBef>
                <a:spcPct val="20000"/>
              </a:spcBef>
              <a:buClr>
                <a:srgbClr val="C00000"/>
              </a:buClr>
              <a:buFont typeface="Wingdings" pitchFamily="2" charset="2"/>
              <a:buChar char="v"/>
            </a:pPr>
            <a:r>
              <a:rPr lang="tr-TR" b="1" dirty="0" smtClean="0">
                <a:solidFill>
                  <a:srgbClr val="C00000"/>
                </a:solidFill>
                <a:latin typeface="Book Antiqua" pitchFamily="18" charset="0"/>
              </a:rPr>
              <a:t>Veri odaklı bir yapıya geçiş </a:t>
            </a:r>
            <a:r>
              <a:rPr lang="tr-TR" b="1" dirty="0" smtClean="0">
                <a:latin typeface="Book Antiqua" pitchFamily="18" charset="0"/>
              </a:rPr>
              <a:t>ile Kurumun kayıp kaçak yakalama alt yapısına katkı sağlayacaktır.</a:t>
            </a:r>
          </a:p>
          <a:p>
            <a:pPr marL="355600" indent="-355600" algn="just">
              <a:spcBef>
                <a:spcPct val="20000"/>
              </a:spcBef>
              <a:buClr>
                <a:srgbClr val="C00000"/>
              </a:buClr>
              <a:buFont typeface="Wingdings" pitchFamily="2" charset="2"/>
              <a:buChar char="v"/>
            </a:pPr>
            <a:endParaRPr lang="tr-TR" sz="800" b="1" dirty="0" smtClean="0">
              <a:latin typeface="Book Antiqua" pitchFamily="18" charset="0"/>
            </a:endParaRPr>
          </a:p>
          <a:p>
            <a:pPr marL="355600" indent="-355600" algn="just">
              <a:spcBef>
                <a:spcPct val="20000"/>
              </a:spcBef>
              <a:buClr>
                <a:srgbClr val="C00000"/>
              </a:buClr>
              <a:buFont typeface="Wingdings" pitchFamily="2" charset="2"/>
              <a:buChar char="v"/>
            </a:pPr>
            <a:r>
              <a:rPr lang="tr-TR" b="1" dirty="0" smtClean="0">
                <a:latin typeface="Book Antiqua" pitchFamily="18" charset="0"/>
              </a:rPr>
              <a:t>Büyük veri konusunda insan kaynağı yetiştirilmesi ile </a:t>
            </a:r>
            <a:r>
              <a:rPr lang="tr-TR" b="1" dirty="0" smtClean="0">
                <a:solidFill>
                  <a:srgbClr val="C00000"/>
                </a:solidFill>
                <a:latin typeface="Book Antiqua" pitchFamily="18" charset="0"/>
              </a:rPr>
              <a:t>Kurumsal kapasitenin</a:t>
            </a:r>
            <a:r>
              <a:rPr lang="tr-TR" b="1" dirty="0" smtClean="0">
                <a:latin typeface="Book Antiqua" pitchFamily="18" charset="0"/>
              </a:rPr>
              <a:t> oluşturulacaktır.</a:t>
            </a:r>
          </a:p>
        </p:txBody>
      </p:sp>
      <p:sp>
        <p:nvSpPr>
          <p:cNvPr id="11" name="7 Slayt Numarası Yer Tutucusu"/>
          <p:cNvSpPr>
            <a:spLocks noGrp="1"/>
          </p:cNvSpPr>
          <p:nvPr>
            <p:ph type="sldNum" sz="quarter" idx="12"/>
          </p:nvPr>
        </p:nvSpPr>
        <p:spPr bwMode="auto">
          <a:xfrm>
            <a:off x="6553200" y="6564313"/>
            <a:ext cx="2133600" cy="365125"/>
          </a:xfrm>
          <a:noFill/>
          <a:ln>
            <a:miter lim="800000"/>
            <a:headEnd/>
            <a:tailEnd/>
          </a:ln>
        </p:spPr>
        <p:txBody>
          <a:bodyPr wrap="square" numCol="1" anchorCtr="0" compatLnSpc="1">
            <a:prstTxWarp prst="textNoShape">
              <a:avLst/>
            </a:prstTxWarp>
          </a:bodyPr>
          <a:lstStyle/>
          <a:p>
            <a:pPr>
              <a:buFont typeface="Wingdings" pitchFamily="2" charset="2"/>
              <a:buNone/>
            </a:pPr>
            <a:fld id="{270A24EB-15B6-4ED7-BFE6-A3D5ACDE053F}" type="slidenum">
              <a:rPr lang="tr-TR" smtClean="0"/>
              <a:pPr>
                <a:buFont typeface="Wingdings" pitchFamily="2" charset="2"/>
                <a:buNone/>
              </a:pPr>
              <a:t>50</a:t>
            </a:fld>
            <a:endParaRPr lang="tr-TR" smtClean="0"/>
          </a:p>
        </p:txBody>
      </p:sp>
      <p:pic>
        <p:nvPicPr>
          <p:cNvPr id="10" name="9 Resim" descr="image.png"/>
          <p:cNvPicPr>
            <a:picLocks noChangeAspect="1"/>
          </p:cNvPicPr>
          <p:nvPr/>
        </p:nvPicPr>
        <p:blipFill>
          <a:blip r:embed="rId6"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584212798"/>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Resim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28184" y="3789040"/>
            <a:ext cx="2685639" cy="1800769"/>
          </a:xfrm>
          <a:prstGeom prst="rect">
            <a:avLst/>
          </a:prstGeom>
          <a:ln>
            <a:noFill/>
          </a:ln>
          <a:effectLst>
            <a:glow rad="63500">
              <a:schemeClr val="accent1">
                <a:satMod val="175000"/>
                <a:alpha val="40000"/>
              </a:schemeClr>
            </a:glow>
            <a:softEdge rad="31750"/>
          </a:effectLst>
        </p:spPr>
      </p:pic>
      <p:sp>
        <p:nvSpPr>
          <p:cNvPr id="2" name="1 Başlık"/>
          <p:cNvSpPr>
            <a:spLocks noGrp="1"/>
          </p:cNvSpPr>
          <p:nvPr>
            <p:ph type="title"/>
          </p:nvPr>
        </p:nvSpPr>
        <p:spPr>
          <a:xfrm>
            <a:off x="107504" y="51470"/>
            <a:ext cx="8229600" cy="857250"/>
          </a:xfrm>
        </p:spPr>
        <p:txBody>
          <a:bodyPr>
            <a:normAutofit/>
          </a:bodyPr>
          <a:lstStyle/>
          <a:p>
            <a:r>
              <a:rPr lang="tr-TR" dirty="0" smtClean="0">
                <a:solidFill>
                  <a:srgbClr val="C00000"/>
                </a:solidFill>
              </a:rPr>
              <a:t>SGK ÇOCUK (cocuk.sgk.gov.tr)</a:t>
            </a:r>
            <a:endParaRPr lang="tr-TR" dirty="0">
              <a:solidFill>
                <a:srgbClr val="C00000"/>
              </a:solidFill>
            </a:endParaRPr>
          </a:p>
        </p:txBody>
      </p:sp>
      <p:sp>
        <p:nvSpPr>
          <p:cNvPr id="3" name="2 İçerik Yer Tutucusu"/>
          <p:cNvSpPr>
            <a:spLocks noGrp="1"/>
          </p:cNvSpPr>
          <p:nvPr>
            <p:ph idx="1"/>
          </p:nvPr>
        </p:nvSpPr>
        <p:spPr>
          <a:xfrm>
            <a:off x="0" y="1052736"/>
            <a:ext cx="6156176" cy="5805264"/>
          </a:xfrm>
        </p:spPr>
        <p:txBody>
          <a:bodyPr/>
          <a:lstStyle/>
          <a:p>
            <a:pPr marL="457200" lvl="1" indent="-457200" algn="just">
              <a:buClr>
                <a:srgbClr val="C00000"/>
              </a:buClr>
              <a:buFont typeface="Wingdings" pitchFamily="2" charset="2"/>
              <a:buChar char="v"/>
            </a:pPr>
            <a:r>
              <a:rPr lang="tr-TR" sz="2000" dirty="0" smtClean="0"/>
              <a:t>Çocukların sosyal güvenlik bilincini arttırmak  amacıyla;</a:t>
            </a:r>
          </a:p>
          <a:p>
            <a:pPr marL="457200" lvl="1" indent="-457200" algn="just">
              <a:buClr>
                <a:srgbClr val="C00000"/>
              </a:buClr>
              <a:buFont typeface="Wingdings" pitchFamily="2" charset="2"/>
              <a:buChar char="v"/>
            </a:pPr>
            <a:r>
              <a:rPr lang="tr-TR" sz="2000" dirty="0" smtClean="0"/>
              <a:t>Çocuklara yönelik:</a:t>
            </a:r>
          </a:p>
          <a:p>
            <a:pPr lvl="1" algn="just"/>
            <a:r>
              <a:rPr lang="tr-TR" sz="2000" dirty="0" smtClean="0"/>
              <a:t>animasyon filmlerin, </a:t>
            </a:r>
          </a:p>
          <a:p>
            <a:pPr lvl="1" algn="just"/>
            <a:r>
              <a:rPr lang="tr-TR" sz="2000" dirty="0" smtClean="0"/>
              <a:t>oyunların, </a:t>
            </a:r>
            <a:endParaRPr lang="tr-TR" sz="2000" dirty="0"/>
          </a:p>
          <a:p>
            <a:pPr lvl="1" algn="just"/>
            <a:r>
              <a:rPr lang="tr-TR" sz="2000" dirty="0" smtClean="0"/>
              <a:t>bilgilendirme sayfalarının</a:t>
            </a:r>
          </a:p>
          <a:p>
            <a:pPr marL="457200" lvl="1" indent="0" algn="just">
              <a:buNone/>
            </a:pPr>
            <a:r>
              <a:rPr lang="tr-TR" sz="2000" dirty="0" smtClean="0"/>
              <a:t>bulunduğu bir web sitesi hazırlanacaktır.</a:t>
            </a:r>
          </a:p>
          <a:p>
            <a:pPr lvl="1" algn="just"/>
            <a:endParaRPr lang="tr-TR" sz="300" dirty="0" smtClean="0"/>
          </a:p>
          <a:p>
            <a:pPr marL="457200" lvl="1" indent="-457200" algn="just">
              <a:buClr>
                <a:srgbClr val="C00000"/>
              </a:buClr>
              <a:buFont typeface="Wingdings" pitchFamily="2" charset="2"/>
              <a:buChar char="v"/>
            </a:pPr>
            <a:r>
              <a:rPr lang="tr-TR" sz="2000" dirty="0" smtClean="0"/>
              <a:t>e-öğrenme içerikleri FATİH Projesi ile entegre edilerek (5 milyon öğrenciye) okullarda kullanıma açılacaktır.</a:t>
            </a:r>
          </a:p>
          <a:p>
            <a:pPr marL="457200" lvl="1" indent="-457200" algn="just">
              <a:buClr>
                <a:srgbClr val="C00000"/>
              </a:buClr>
              <a:buFont typeface="Wingdings" pitchFamily="2" charset="2"/>
              <a:buChar char="v"/>
            </a:pPr>
            <a:r>
              <a:rPr lang="tr-TR" sz="2000" dirty="0" smtClean="0"/>
              <a:t>Çocuklara yönelik e-kitaplar hazırlanacak, SGK Kitaplık üzerinden tablet bilgisayarlardan  yayımlanacaktır.</a:t>
            </a:r>
          </a:p>
          <a:p>
            <a:pPr marL="450850" lvl="1" indent="0" algn="just">
              <a:buNone/>
            </a:pPr>
            <a:r>
              <a:rPr lang="tr-TR" sz="2000" b="1" dirty="0" smtClean="0">
                <a:solidFill>
                  <a:srgbClr val="C00000"/>
                </a:solidFill>
              </a:rPr>
              <a:t>(SGK </a:t>
            </a:r>
            <a:r>
              <a:rPr lang="tr-TR" sz="2000" b="1" dirty="0">
                <a:solidFill>
                  <a:srgbClr val="C00000"/>
                </a:solidFill>
              </a:rPr>
              <a:t>Ç</a:t>
            </a:r>
            <a:r>
              <a:rPr lang="tr-TR" sz="2000" b="1" dirty="0" smtClean="0">
                <a:solidFill>
                  <a:srgbClr val="C00000"/>
                </a:solidFill>
              </a:rPr>
              <a:t>ocuk  </a:t>
            </a:r>
            <a:r>
              <a:rPr lang="tr-TR" sz="2000" b="1" dirty="0" smtClean="0">
                <a:solidFill>
                  <a:srgbClr val="C00000"/>
                </a:solidFill>
              </a:rPr>
              <a:t>Kasım</a:t>
            </a:r>
            <a:r>
              <a:rPr lang="tr-TR" sz="2000" b="1" dirty="0" smtClean="0">
                <a:solidFill>
                  <a:srgbClr val="C00000"/>
                </a:solidFill>
              </a:rPr>
              <a:t> </a:t>
            </a:r>
            <a:r>
              <a:rPr lang="tr-TR" sz="2000" b="1" dirty="0" smtClean="0">
                <a:solidFill>
                  <a:srgbClr val="C00000"/>
                </a:solidFill>
              </a:rPr>
              <a:t>2013 tarihinde  hizmete girecektir.)</a:t>
            </a:r>
          </a:p>
          <a:p>
            <a:pPr marL="715963" lvl="1" indent="0" algn="just">
              <a:buNone/>
            </a:pPr>
            <a:r>
              <a:rPr lang="tr-TR" sz="2000" b="1" dirty="0">
                <a:solidFill>
                  <a:srgbClr val="C00000"/>
                </a:solidFill>
              </a:rPr>
              <a:t>http://www.demo.e2dizayn.com/sgkcocuk/</a:t>
            </a:r>
            <a:endParaRPr lang="tr-TR" sz="2000" b="1" dirty="0" smtClean="0">
              <a:solidFill>
                <a:srgbClr val="C00000"/>
              </a:solidFill>
            </a:endParaRPr>
          </a:p>
          <a:p>
            <a:pPr algn="just"/>
            <a:endParaRPr lang="tr-TR" dirty="0"/>
          </a:p>
        </p:txBody>
      </p:sp>
      <p:sp>
        <p:nvSpPr>
          <p:cNvPr id="6" name="5 Slayt Numarası Yer Tutucusu"/>
          <p:cNvSpPr>
            <a:spLocks noGrp="1"/>
          </p:cNvSpPr>
          <p:nvPr>
            <p:ph type="sldNum" sz="quarter" idx="12"/>
          </p:nvPr>
        </p:nvSpPr>
        <p:spPr/>
        <p:txBody>
          <a:bodyPr/>
          <a:lstStyle/>
          <a:p>
            <a:pPr>
              <a:defRPr/>
            </a:pPr>
            <a:fld id="{EDB5FF7A-D267-47DD-83DB-8091B57C481E}" type="slidenum">
              <a:rPr lang="en-US" smtClean="0">
                <a:solidFill>
                  <a:prstClr val="black">
                    <a:tint val="75000"/>
                  </a:prstClr>
                </a:solidFill>
              </a:rPr>
              <a:pPr>
                <a:defRPr/>
              </a:pPr>
              <a:t>51</a:t>
            </a:fld>
            <a:endParaRPr lang="en-US" dirty="0">
              <a:solidFill>
                <a:prstClr val="black">
                  <a:tint val="75000"/>
                </a:prstClr>
              </a:solidFill>
            </a:endParaRPr>
          </a:p>
        </p:txBody>
      </p:sp>
      <p:pic>
        <p:nvPicPr>
          <p:cNvPr id="8" name="7 Resim" descr="çocuk.jpg"/>
          <p:cNvPicPr>
            <a:picLocks noChangeAspect="1"/>
          </p:cNvPicPr>
          <p:nvPr/>
        </p:nvPicPr>
        <p:blipFill>
          <a:blip r:embed="rId4" cstate="print"/>
          <a:stretch>
            <a:fillRect/>
          </a:stretch>
        </p:blipFill>
        <p:spPr>
          <a:xfrm>
            <a:off x="7164288" y="1124744"/>
            <a:ext cx="1730612" cy="2160240"/>
          </a:xfrm>
          <a:prstGeom prst="rect">
            <a:avLst/>
          </a:prstGeom>
          <a:ln>
            <a:noFill/>
          </a:ln>
          <a:effectLst>
            <a:glow rad="63500">
              <a:schemeClr val="accent1">
                <a:satMod val="175000"/>
                <a:alpha val="40000"/>
              </a:schemeClr>
            </a:glow>
            <a:outerShdw blurRad="190500" algn="tl" rotWithShape="0">
              <a:srgbClr val="000000">
                <a:alpha val="70000"/>
              </a:srgbClr>
            </a:outerShdw>
          </a:effectLst>
        </p:spPr>
      </p:pic>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9404" t="18799" r="30442" b="6950"/>
          <a:stretch/>
        </p:blipFill>
        <p:spPr bwMode="auto">
          <a:xfrm>
            <a:off x="6221749" y="2420888"/>
            <a:ext cx="1302579" cy="1354891"/>
          </a:xfrm>
          <a:prstGeom prst="rect">
            <a:avLst/>
          </a:prstGeom>
          <a:ln>
            <a:noFill/>
          </a:ln>
          <a:effectLst>
            <a:glow rad="63500">
              <a:schemeClr val="accent1">
                <a:satMod val="175000"/>
                <a:alpha val="40000"/>
              </a:schemeClr>
            </a:glow>
            <a:softEdge rad="3175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8 Resim" descr="image.png"/>
          <p:cNvPicPr>
            <a:picLocks noChangeAspect="1"/>
          </p:cNvPicPr>
          <p:nvPr/>
        </p:nvPicPr>
        <p:blipFill>
          <a:blip r:embed="rId6"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4220113416"/>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ayt Numarası Yer Tutucusu 4"/>
          <p:cNvSpPr>
            <a:spLocks noGrp="1"/>
          </p:cNvSpPr>
          <p:nvPr>
            <p:ph type="sldNum" sz="quarter" idx="12"/>
          </p:nvPr>
        </p:nvSpPr>
        <p:spPr/>
        <p:txBody>
          <a:bodyPr/>
          <a:lstStyle/>
          <a:p>
            <a:pPr>
              <a:defRPr/>
            </a:pPr>
            <a:fld id="{EDB5FF7A-D267-47DD-83DB-8091B57C481E}" type="slidenum">
              <a:rPr lang="en-US" smtClean="0"/>
              <a:pPr>
                <a:defRPr/>
              </a:pPr>
              <a:t>52</a:t>
            </a:fld>
            <a:endParaRPr lang="en-US" dirty="0"/>
          </a:p>
        </p:txBody>
      </p:sp>
      <p:sp>
        <p:nvSpPr>
          <p:cNvPr id="9" name="İçerik Yer Tutucusu 2"/>
          <p:cNvSpPr txBox="1">
            <a:spLocks/>
          </p:cNvSpPr>
          <p:nvPr/>
        </p:nvSpPr>
        <p:spPr bwMode="auto">
          <a:xfrm>
            <a:off x="611560" y="4581128"/>
            <a:ext cx="7992888" cy="15841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C00000"/>
              </a:buClr>
              <a:buFont typeface="Wingdings" pitchFamily="2" charset="2"/>
              <a:buChar char="v"/>
              <a:defRPr sz="2000" kern="1200">
                <a:solidFill>
                  <a:schemeClr val="tx1"/>
                </a:solidFill>
                <a:latin typeface="Book Antiqua" pitchFamily="18" charset="0"/>
                <a:ea typeface="+mn-ea"/>
                <a:cs typeface="+mn-cs"/>
              </a:defRPr>
            </a:lvl1pPr>
            <a:lvl2pPr marL="742950" indent="-285750" algn="l" rtl="0" eaLnBrk="0" fontAlgn="base" hangingPunct="0">
              <a:spcBef>
                <a:spcPct val="20000"/>
              </a:spcBef>
              <a:spcAft>
                <a:spcPct val="0"/>
              </a:spcAft>
              <a:buClr>
                <a:srgbClr val="E46C0A"/>
              </a:buClr>
              <a:buFont typeface="Times New Roman" pitchFamily="18" charset="0"/>
              <a:buChar char="■"/>
              <a:defRPr sz="1800" kern="1200">
                <a:solidFill>
                  <a:schemeClr val="tx1"/>
                </a:solidFill>
                <a:latin typeface="Book Antiqua" pitchFamily="18" charset="0"/>
                <a:ea typeface="+mn-ea"/>
                <a:cs typeface="+mn-cs"/>
              </a:defRPr>
            </a:lvl2pPr>
            <a:lvl3pPr marL="1143000" indent="-228600" algn="l" rtl="0" eaLnBrk="0" fontAlgn="base" hangingPunct="0">
              <a:spcBef>
                <a:spcPct val="20000"/>
              </a:spcBef>
              <a:spcAft>
                <a:spcPct val="0"/>
              </a:spcAft>
              <a:buClr>
                <a:srgbClr val="C00000"/>
              </a:buClr>
              <a:buFont typeface="Wingdings" pitchFamily="2" charset="2"/>
              <a:buChar char="§"/>
              <a:defRPr sz="1800" kern="1200">
                <a:solidFill>
                  <a:schemeClr val="tx1"/>
                </a:solidFill>
                <a:latin typeface="Book Antiqua" pitchFamily="18" charset="0"/>
                <a:ea typeface="+mn-ea"/>
                <a:cs typeface="+mn-cs"/>
              </a:defRPr>
            </a:lvl3pPr>
            <a:lvl4pPr marL="1600200" indent="-228600" algn="l" rtl="0" eaLnBrk="0" fontAlgn="base" hangingPunct="0">
              <a:spcBef>
                <a:spcPct val="20000"/>
              </a:spcBef>
              <a:spcAft>
                <a:spcPct val="0"/>
              </a:spcAft>
              <a:buClr>
                <a:srgbClr val="E46C0A"/>
              </a:buClr>
              <a:buFont typeface="Times New Roman" pitchFamily="18" charset="0"/>
              <a:buChar char="□"/>
              <a:defRPr sz="1400" kern="1200">
                <a:solidFill>
                  <a:schemeClr val="tx1"/>
                </a:solidFill>
                <a:latin typeface="Book Antiqua" pitchFamily="18" charset="0"/>
                <a:ea typeface="+mn-ea"/>
                <a:cs typeface="+mn-cs"/>
              </a:defRPr>
            </a:lvl4pPr>
            <a:lvl5pPr marL="2057400" indent="-228600" algn="l" rtl="0" eaLnBrk="0" fontAlgn="base" hangingPunct="0">
              <a:spcBef>
                <a:spcPct val="20000"/>
              </a:spcBef>
              <a:spcAft>
                <a:spcPct val="0"/>
              </a:spcAft>
              <a:buClr>
                <a:srgbClr val="EA0000"/>
              </a:buClr>
              <a:buFont typeface="Arial" charset="0"/>
              <a:buChar char="»"/>
              <a:defRPr sz="1200" kern="1200">
                <a:solidFill>
                  <a:schemeClr val="tx1"/>
                </a:solidFill>
                <a:latin typeface="Book Antiqu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tr-TR" dirty="0" smtClean="0">
                <a:ea typeface="+mj-ea"/>
                <a:cs typeface="+mj-cs"/>
              </a:rPr>
              <a:t>Avrupa’nın en büyük Kamusal Veri Merkezi olarak tasarlanan SGK Veri Merkezi, 2023 vizyonunu ve Kurumun 15 -20 yıllık ihtiyacını karşılayacak şekilde planlanmıştır.</a:t>
            </a:r>
          </a:p>
          <a:p>
            <a:pPr algn="just"/>
            <a:r>
              <a:rPr lang="tr-TR" b="1" dirty="0" smtClean="0">
                <a:solidFill>
                  <a:srgbClr val="C00000"/>
                </a:solidFill>
                <a:ea typeface="+mj-ea"/>
                <a:cs typeface="+mj-cs"/>
              </a:rPr>
              <a:t>2014 yılı sonu </a:t>
            </a:r>
            <a:r>
              <a:rPr lang="tr-TR" dirty="0" smtClean="0">
                <a:ea typeface="+mj-ea"/>
                <a:cs typeface="+mj-cs"/>
              </a:rPr>
              <a:t>itibariyle inşaat ve bilgi işlem yapılanması tamamlanacaktır.</a:t>
            </a:r>
            <a:endParaRPr lang="tr-TR" sz="1800" dirty="0"/>
          </a:p>
        </p:txBody>
      </p:sp>
      <p:sp>
        <p:nvSpPr>
          <p:cNvPr id="14" name="13 Dikdörtgen"/>
          <p:cNvSpPr/>
          <p:nvPr/>
        </p:nvSpPr>
        <p:spPr>
          <a:xfrm>
            <a:off x="611560" y="146449"/>
            <a:ext cx="7416824" cy="523220"/>
          </a:xfrm>
          <a:prstGeom prst="rect">
            <a:avLst/>
          </a:prstGeom>
        </p:spPr>
        <p:txBody>
          <a:bodyPr wrap="square">
            <a:spAutoFit/>
          </a:bodyPr>
          <a:lstStyle/>
          <a:p>
            <a:pPr algn="ctr" fontAlgn="ctr"/>
            <a:r>
              <a:rPr lang="tr-TR" sz="2800" b="1" dirty="0" smtClean="0">
                <a:solidFill>
                  <a:srgbClr val="C00000"/>
                </a:solidFill>
                <a:latin typeface="Book Antiqua" pitchFamily="18" charset="0"/>
                <a:ea typeface="+mj-ea"/>
                <a:cs typeface="+mj-cs"/>
              </a:rPr>
              <a:t>BATIKENT VERİ MERKEZİ</a:t>
            </a:r>
            <a:endParaRPr lang="tr-TR" sz="2800" b="1" dirty="0">
              <a:solidFill>
                <a:srgbClr val="C00000"/>
              </a:solidFill>
              <a:latin typeface="Book Antiqua" pitchFamily="18" charset="0"/>
              <a:ea typeface="+mj-ea"/>
              <a:cs typeface="+mj-cs"/>
            </a:endParaRPr>
          </a:p>
        </p:txBody>
      </p:sp>
      <p:pic>
        <p:nvPicPr>
          <p:cNvPr id="15" name="Resim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1352" y="1124744"/>
            <a:ext cx="8357112" cy="3240360"/>
          </a:xfrm>
          <a:prstGeom prst="rect">
            <a:avLst/>
          </a:prstGeom>
          <a:ln>
            <a:noFill/>
          </a:ln>
          <a:effectLst>
            <a:softEdge rad="112500"/>
          </a:effectLst>
        </p:spPr>
      </p:pic>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189034360"/>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0"/>
            <a:ext cx="8229600" cy="857250"/>
          </a:xfrm>
        </p:spPr>
        <p:txBody>
          <a:bodyPr/>
          <a:lstStyle/>
          <a:p>
            <a:pPr fontAlgn="ctr"/>
            <a:r>
              <a:rPr lang="tr-TR" dirty="0" smtClean="0">
                <a:solidFill>
                  <a:srgbClr val="C00000"/>
                </a:solidFill>
              </a:rPr>
              <a:t>BATIKENT VERİ MERKEZİ</a:t>
            </a:r>
            <a:endParaRPr lang="tr-TR" dirty="0">
              <a:solidFill>
                <a:srgbClr val="C00000"/>
              </a:solidFill>
            </a:endParaRPr>
          </a:p>
        </p:txBody>
      </p:sp>
      <p:sp>
        <p:nvSpPr>
          <p:cNvPr id="3" name="İçerik Yer Tutucusu 2"/>
          <p:cNvSpPr>
            <a:spLocks noGrp="1"/>
          </p:cNvSpPr>
          <p:nvPr>
            <p:ph idx="1"/>
          </p:nvPr>
        </p:nvSpPr>
        <p:spPr>
          <a:xfrm>
            <a:off x="500063" y="1142984"/>
            <a:ext cx="8176393" cy="4525963"/>
          </a:xfrm>
        </p:spPr>
        <p:txBody>
          <a:bodyPr/>
          <a:lstStyle/>
          <a:p>
            <a:pPr marL="0" indent="0" algn="just">
              <a:buNone/>
            </a:pPr>
            <a:r>
              <a:rPr lang="tr-TR" b="1" dirty="0" smtClean="0"/>
              <a:t>      Batıkent Veri Merkez ile SGK; </a:t>
            </a:r>
          </a:p>
          <a:p>
            <a:pPr marL="0" indent="0" algn="just">
              <a:buNone/>
            </a:pPr>
            <a:endParaRPr lang="tr-TR" b="1" dirty="0" smtClean="0"/>
          </a:p>
          <a:p>
            <a:pPr algn="just"/>
            <a:r>
              <a:rPr lang="tr-TR" b="1" dirty="0" smtClean="0">
                <a:solidFill>
                  <a:srgbClr val="C00000"/>
                </a:solidFill>
              </a:rPr>
              <a:t>AVRUPA, ORTADOGU, AFRİKA, ORTA ASYA VE </a:t>
            </a:r>
            <a:r>
              <a:rPr lang="tr-TR" b="1" dirty="0">
                <a:solidFill>
                  <a:srgbClr val="C00000"/>
                </a:solidFill>
              </a:rPr>
              <a:t>BALKANLARDA </a:t>
            </a:r>
            <a:r>
              <a:rPr lang="tr-TR" b="1" dirty="0" smtClean="0">
                <a:solidFill>
                  <a:srgbClr val="C00000"/>
                </a:solidFill>
              </a:rPr>
              <a:t>BÖLGE </a:t>
            </a:r>
            <a:r>
              <a:rPr lang="tr-TR" b="1" dirty="0">
                <a:solidFill>
                  <a:srgbClr val="C00000"/>
                </a:solidFill>
              </a:rPr>
              <a:t>BULUTU </a:t>
            </a:r>
            <a:r>
              <a:rPr lang="tr-TR" b="1" dirty="0" smtClean="0">
                <a:solidFill>
                  <a:srgbClr val="C00000"/>
                </a:solidFill>
              </a:rPr>
              <a:t>MERKEZİ VE İLETİŞİM KÖPRÜSÜ OLUYOR. </a:t>
            </a:r>
          </a:p>
          <a:p>
            <a:pPr algn="just"/>
            <a:endParaRPr lang="tr-TR" b="1" dirty="0"/>
          </a:p>
          <a:p>
            <a:pPr algn="just"/>
            <a:r>
              <a:rPr lang="tr-TR" b="1" dirty="0" smtClean="0">
                <a:solidFill>
                  <a:srgbClr val="C00000"/>
                </a:solidFill>
              </a:rPr>
              <a:t>DÜNYA MARKASI ÇOK SAYIDA YAZILIMI VE </a:t>
            </a:r>
            <a:r>
              <a:rPr lang="tr-TR" b="1" dirty="0">
                <a:solidFill>
                  <a:srgbClr val="C00000"/>
                </a:solidFill>
              </a:rPr>
              <a:t>HİZMETLERİ </a:t>
            </a:r>
            <a:r>
              <a:rPr lang="tr-TR" b="1" dirty="0" smtClean="0">
                <a:solidFill>
                  <a:srgbClr val="C00000"/>
                </a:solidFill>
              </a:rPr>
              <a:t>BÖLGE ÜLKELERİNİN AYAĞINA GÖTÜRÜYOR. </a:t>
            </a:r>
          </a:p>
          <a:p>
            <a:pPr algn="just"/>
            <a:endParaRPr lang="tr-TR" b="1" dirty="0" smtClean="0">
              <a:solidFill>
                <a:srgbClr val="C00000"/>
              </a:solidFill>
            </a:endParaRPr>
          </a:p>
          <a:p>
            <a:pPr algn="just"/>
            <a:r>
              <a:rPr lang="tr-TR" b="1" dirty="0" smtClean="0">
                <a:solidFill>
                  <a:srgbClr val="C00000"/>
                </a:solidFill>
              </a:rPr>
              <a:t>2014 </a:t>
            </a:r>
            <a:r>
              <a:rPr lang="tr-TR" b="1" dirty="0">
                <a:solidFill>
                  <a:srgbClr val="C00000"/>
                </a:solidFill>
              </a:rPr>
              <a:t>yılında hizmete girecektir.</a:t>
            </a:r>
          </a:p>
          <a:p>
            <a:pPr algn="just"/>
            <a:endParaRPr lang="tr-TR" b="1" dirty="0">
              <a:solidFill>
                <a:srgbClr val="C00000"/>
              </a:solidFill>
            </a:endParaRPr>
          </a:p>
        </p:txBody>
      </p:sp>
      <p:sp>
        <p:nvSpPr>
          <p:cNvPr id="5" name="Slayt Numarası Yer Tutucusu 4"/>
          <p:cNvSpPr>
            <a:spLocks noGrp="1"/>
          </p:cNvSpPr>
          <p:nvPr>
            <p:ph type="sldNum" sz="quarter" idx="12"/>
          </p:nvPr>
        </p:nvSpPr>
        <p:spPr/>
        <p:txBody>
          <a:bodyPr/>
          <a:lstStyle/>
          <a:p>
            <a:pPr>
              <a:defRPr/>
            </a:pPr>
            <a:fld id="{EDB5FF7A-D267-47DD-83DB-8091B57C481E}" type="slidenum">
              <a:rPr lang="en-US" smtClean="0"/>
              <a:pPr>
                <a:defRPr/>
              </a:pPr>
              <a:t>53</a:t>
            </a:fld>
            <a:endParaRPr lang="en-US" dirty="0"/>
          </a:p>
        </p:txBody>
      </p:sp>
      <p:pic>
        <p:nvPicPr>
          <p:cNvPr id="8" name="Resim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39752" y="4509120"/>
            <a:ext cx="4769346" cy="2363638"/>
          </a:xfrm>
          <a:prstGeom prst="rect">
            <a:avLst/>
          </a:prstGeom>
          <a:ln>
            <a:noFill/>
          </a:ln>
          <a:effectLst>
            <a:softEdge rad="112500"/>
          </a:effectLst>
        </p:spPr>
      </p:pic>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238057906"/>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0"/>
            <a:ext cx="8229600" cy="857250"/>
          </a:xfrm>
        </p:spPr>
        <p:txBody>
          <a:bodyPr>
            <a:noAutofit/>
          </a:bodyPr>
          <a:lstStyle/>
          <a:p>
            <a:r>
              <a:rPr lang="tr-TR" dirty="0" smtClean="0">
                <a:solidFill>
                  <a:srgbClr val="C00000"/>
                </a:solidFill>
              </a:rPr>
              <a:t>BÖLGE BULUT </a:t>
            </a:r>
            <a:r>
              <a:rPr lang="tr-TR" dirty="0" smtClean="0">
                <a:solidFill>
                  <a:srgbClr val="C00000"/>
                </a:solidFill>
              </a:rPr>
              <a:t/>
            </a:r>
            <a:br>
              <a:rPr lang="tr-TR" dirty="0" smtClean="0">
                <a:solidFill>
                  <a:srgbClr val="C00000"/>
                </a:solidFill>
              </a:rPr>
            </a:br>
            <a:r>
              <a:rPr lang="tr-TR" dirty="0" smtClean="0">
                <a:solidFill>
                  <a:srgbClr val="C00000"/>
                </a:solidFill>
              </a:rPr>
              <a:t>BİLİŞİM </a:t>
            </a:r>
            <a:r>
              <a:rPr lang="tr-TR" dirty="0" smtClean="0">
                <a:solidFill>
                  <a:srgbClr val="C00000"/>
                </a:solidFill>
              </a:rPr>
              <a:t>MERKEZİ</a:t>
            </a:r>
            <a:endParaRPr lang="tr-TR" dirty="0">
              <a:solidFill>
                <a:srgbClr val="C00000"/>
              </a:solidFill>
            </a:endParaRPr>
          </a:p>
        </p:txBody>
      </p:sp>
      <p:sp>
        <p:nvSpPr>
          <p:cNvPr id="3" name="2 İçerik Yer Tutucusu"/>
          <p:cNvSpPr>
            <a:spLocks noGrp="1"/>
          </p:cNvSpPr>
          <p:nvPr>
            <p:ph idx="1"/>
          </p:nvPr>
        </p:nvSpPr>
        <p:spPr/>
        <p:txBody>
          <a:bodyPr/>
          <a:lstStyle/>
          <a:p>
            <a:pPr algn="just"/>
            <a:r>
              <a:rPr lang="tr-TR" sz="2200" dirty="0" smtClean="0"/>
              <a:t>Bulut Bilişimin kurumsal altyapı olarak kurulması ile modüler yapıda uygulamalarımız çalıştırılabilir bir hale gelecek ve bu alt yapı ile başta ÇSGB ve SB olmak üzere tek bir merkezde hızlı, etkin, yedekli, kesintisiz bir hizmet altyapısı kurulmuş olacaktır. </a:t>
            </a:r>
          </a:p>
          <a:p>
            <a:pPr algn="just"/>
            <a:endParaRPr lang="tr-TR" sz="1000" dirty="0" smtClean="0"/>
          </a:p>
          <a:p>
            <a:pPr algn="just"/>
            <a:r>
              <a:rPr lang="tr-TR" sz="2200" dirty="0" smtClean="0"/>
              <a:t>Bu alt yapı aynı zamanda diğer kamu kurum ve kuruluşlarımıza hizmet verebileceği gibi, işbirliği yapacağımız bölge ülkelerine de  hizmet verecektir. </a:t>
            </a:r>
          </a:p>
          <a:p>
            <a:pPr algn="just"/>
            <a:endParaRPr lang="tr-TR" sz="1000" b="1" dirty="0" smtClean="0">
              <a:solidFill>
                <a:srgbClr val="FF0000"/>
              </a:solidFill>
            </a:endParaRPr>
          </a:p>
          <a:p>
            <a:pPr algn="just"/>
            <a:r>
              <a:rPr lang="tr-TR" sz="2200" b="1" dirty="0" smtClean="0">
                <a:solidFill>
                  <a:srgbClr val="C00000"/>
                </a:solidFill>
              </a:rPr>
              <a:t>2014 yılında hizmete girecektir.</a:t>
            </a:r>
          </a:p>
        </p:txBody>
      </p:sp>
      <p:sp>
        <p:nvSpPr>
          <p:cNvPr id="5" name="4 Slayt Numarası Yer Tutucusu"/>
          <p:cNvSpPr>
            <a:spLocks noGrp="1"/>
          </p:cNvSpPr>
          <p:nvPr>
            <p:ph type="sldNum" sz="quarter" idx="12"/>
          </p:nvPr>
        </p:nvSpPr>
        <p:spPr/>
        <p:txBody>
          <a:bodyPr/>
          <a:lstStyle/>
          <a:p>
            <a:pPr>
              <a:defRPr/>
            </a:pPr>
            <a:fld id="{EDB5FF7A-D267-47DD-83DB-8091B57C481E}" type="slidenum">
              <a:rPr lang="en-US" smtClean="0"/>
              <a:pPr>
                <a:defRPr/>
              </a:pPr>
              <a:t>54</a:t>
            </a:fld>
            <a:endParaRPr lang="en-US" dirty="0"/>
          </a:p>
        </p:txBody>
      </p:sp>
      <p:pic>
        <p:nvPicPr>
          <p:cNvPr id="7" name="Picture 2" descr="C:\Users\ice\Desktop\bulut\imagesCAU2BG5T.jpg"/>
          <p:cNvPicPr>
            <a:picLocks noChangeAspect="1" noChangeArrowheads="1"/>
          </p:cNvPicPr>
          <p:nvPr/>
        </p:nvPicPr>
        <p:blipFill>
          <a:blip r:embed="rId2" cstate="print"/>
          <a:srcRect/>
          <a:stretch>
            <a:fillRect/>
          </a:stretch>
        </p:blipFill>
        <p:spPr bwMode="auto">
          <a:xfrm>
            <a:off x="5148064" y="4293096"/>
            <a:ext cx="2925232" cy="2191101"/>
          </a:xfrm>
          <a:prstGeom prst="rect">
            <a:avLst/>
          </a:prstGeom>
          <a:noFill/>
        </p:spPr>
      </p:pic>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2237250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23528" y="0"/>
            <a:ext cx="8229600" cy="857250"/>
          </a:xfrm>
        </p:spPr>
        <p:txBody>
          <a:bodyPr>
            <a:noAutofit/>
          </a:bodyPr>
          <a:lstStyle/>
          <a:p>
            <a:pPr>
              <a:defRPr/>
            </a:pPr>
            <a:r>
              <a:rPr lang="tr-TR" dirty="0" smtClean="0">
                <a:solidFill>
                  <a:srgbClr val="C00000"/>
                </a:solidFill>
              </a:rPr>
              <a:t>TÜRKSAT-2A </a:t>
            </a:r>
            <a:r>
              <a:rPr lang="tr-TR" dirty="0" smtClean="0">
                <a:solidFill>
                  <a:srgbClr val="C00000"/>
                </a:solidFill>
              </a:rPr>
              <a:t/>
            </a:r>
            <a:br>
              <a:rPr lang="tr-TR" dirty="0" smtClean="0">
                <a:solidFill>
                  <a:srgbClr val="C00000"/>
                </a:solidFill>
              </a:rPr>
            </a:br>
            <a:r>
              <a:rPr lang="tr-TR" dirty="0" smtClean="0">
                <a:solidFill>
                  <a:srgbClr val="C00000"/>
                </a:solidFill>
              </a:rPr>
              <a:t>KAPSAMA </a:t>
            </a:r>
            <a:r>
              <a:rPr lang="tr-TR" dirty="0" smtClean="0">
                <a:solidFill>
                  <a:srgbClr val="C00000"/>
                </a:solidFill>
              </a:rPr>
              <a:t>ALANI</a:t>
            </a:r>
            <a:endParaRPr lang="tr-TR" dirty="0">
              <a:solidFill>
                <a:srgbClr val="C00000"/>
              </a:solidFill>
            </a:endParaRPr>
          </a:p>
        </p:txBody>
      </p:sp>
      <p:sp>
        <p:nvSpPr>
          <p:cNvPr id="364" name="Line 8"/>
          <p:cNvSpPr>
            <a:spLocks noChangeShapeType="1"/>
          </p:cNvSpPr>
          <p:nvPr/>
        </p:nvSpPr>
        <p:spPr bwMode="auto">
          <a:xfrm flipH="1">
            <a:off x="5389066" y="2601416"/>
            <a:ext cx="1752600" cy="457200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tr-TR">
              <a:solidFill>
                <a:srgbClr val="FFFFFF"/>
              </a:solidFill>
              <a:cs typeface="Arial" charset="0"/>
            </a:endParaRPr>
          </a:p>
        </p:txBody>
      </p:sp>
      <p:pic>
        <p:nvPicPr>
          <p:cNvPr id="1034" name="Picture 10" descr="http://www.turksat.com.tr/images/stories/turksat2a/t2abat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94321" y="1070173"/>
            <a:ext cx="3684749" cy="2845445"/>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http://www.turksat.com.tr/images/stories/turksat2a/t2adogu.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18387" y="3429000"/>
            <a:ext cx="3975934" cy="306146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5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4020107629"/>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51520" y="0"/>
            <a:ext cx="8229600" cy="857250"/>
          </a:xfrm>
        </p:spPr>
        <p:txBody>
          <a:bodyPr>
            <a:noAutofit/>
          </a:bodyPr>
          <a:lstStyle/>
          <a:p>
            <a:pPr>
              <a:defRPr/>
            </a:pPr>
            <a:r>
              <a:rPr lang="tr-TR" dirty="0" smtClean="0">
                <a:solidFill>
                  <a:srgbClr val="C00000"/>
                </a:solidFill>
              </a:rPr>
              <a:t>TÜRKSAT-3A </a:t>
            </a:r>
            <a:r>
              <a:rPr lang="tr-TR" dirty="0" smtClean="0">
                <a:solidFill>
                  <a:srgbClr val="C00000"/>
                </a:solidFill>
              </a:rPr>
              <a:t/>
            </a:r>
            <a:br>
              <a:rPr lang="tr-TR" dirty="0" smtClean="0">
                <a:solidFill>
                  <a:srgbClr val="C00000"/>
                </a:solidFill>
              </a:rPr>
            </a:br>
            <a:r>
              <a:rPr lang="tr-TR" dirty="0" smtClean="0">
                <a:solidFill>
                  <a:srgbClr val="C00000"/>
                </a:solidFill>
              </a:rPr>
              <a:t>KAPSAMA </a:t>
            </a:r>
            <a:r>
              <a:rPr lang="tr-TR" dirty="0" smtClean="0">
                <a:solidFill>
                  <a:srgbClr val="C00000"/>
                </a:solidFill>
              </a:rPr>
              <a:t>ALANI</a:t>
            </a:r>
            <a:endParaRPr lang="tr-TR" dirty="0">
              <a:solidFill>
                <a:srgbClr val="C00000"/>
              </a:solidFill>
            </a:endParaRPr>
          </a:p>
        </p:txBody>
      </p:sp>
      <p:sp>
        <p:nvSpPr>
          <p:cNvPr id="364" name="Line 8"/>
          <p:cNvSpPr>
            <a:spLocks noChangeShapeType="1"/>
          </p:cNvSpPr>
          <p:nvPr/>
        </p:nvSpPr>
        <p:spPr bwMode="auto">
          <a:xfrm flipH="1">
            <a:off x="5389066" y="2601416"/>
            <a:ext cx="1752600" cy="457200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tr-TR">
              <a:solidFill>
                <a:srgbClr val="FFFFFF"/>
              </a:solidFill>
              <a:cs typeface="Arial" charset="0"/>
            </a:endParaRPr>
          </a:p>
        </p:txBody>
      </p:sp>
      <p:pic>
        <p:nvPicPr>
          <p:cNvPr id="1026" name="Picture 2" descr="http://www.turksat.com.tr/images/stories/turksat3a/t3a_bat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196752"/>
            <a:ext cx="3991992" cy="227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turksat.com.tr/images/stories/turksat3a/t3a_dogu.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1201880"/>
            <a:ext cx="4113294" cy="2265872"/>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www.turksat.com.tr/images/stories/turksat3a/t3a_turkiy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71304" y="3645024"/>
            <a:ext cx="4464496" cy="2777909"/>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6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4218310089"/>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51520" y="0"/>
            <a:ext cx="8229600" cy="857250"/>
          </a:xfrm>
        </p:spPr>
        <p:txBody>
          <a:bodyPr>
            <a:normAutofit/>
          </a:bodyPr>
          <a:lstStyle/>
          <a:p>
            <a:r>
              <a:rPr lang="tr-TR" altLang="tr-TR" dirty="0" smtClean="0">
                <a:solidFill>
                  <a:srgbClr val="C00000"/>
                </a:solidFill>
              </a:rPr>
              <a:t>TÜRKSAT 4A</a:t>
            </a:r>
            <a:endParaRPr lang="en-US" altLang="tr-TR" dirty="0">
              <a:solidFill>
                <a:srgbClr val="C00000"/>
              </a:solidFill>
            </a:endParaRPr>
          </a:p>
        </p:txBody>
      </p:sp>
      <p:sp>
        <p:nvSpPr>
          <p:cNvPr id="4" name="İçerik Yer Tutucusu 2"/>
          <p:cNvSpPr txBox="1">
            <a:spLocks/>
          </p:cNvSpPr>
          <p:nvPr/>
        </p:nvSpPr>
        <p:spPr>
          <a:xfrm>
            <a:off x="323528" y="1052736"/>
            <a:ext cx="5472731" cy="5616624"/>
          </a:xfrm>
          <a:prstGeom prst="rect">
            <a:avLst/>
          </a:prstGeom>
        </p:spPr>
        <p:txBody>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just">
              <a:lnSpc>
                <a:spcPct val="150000"/>
              </a:lnSpc>
              <a:buClr>
                <a:srgbClr val="C00000"/>
              </a:buClr>
              <a:buSzPct val="100000"/>
              <a:buFont typeface="Wingdings" pitchFamily="2" charset="2"/>
              <a:buChar char="v"/>
            </a:pPr>
            <a:r>
              <a:rPr lang="tr-TR" sz="1800" kern="0" dirty="0" smtClean="0">
                <a:solidFill>
                  <a:srgbClr val="000000"/>
                </a:solidFill>
                <a:effectLst/>
                <a:latin typeface="Book Antiqua" pitchFamily="18" charset="0"/>
                <a:cs typeface="Times New Roman" panose="02020603050405020304" pitchFamily="18" charset="0"/>
              </a:rPr>
              <a:t>T4A uydumuz 2014 ikinci çeyreğinde hizmete girecektir.</a:t>
            </a:r>
          </a:p>
          <a:p>
            <a:pPr algn="just">
              <a:lnSpc>
                <a:spcPct val="150000"/>
              </a:lnSpc>
              <a:buClr>
                <a:srgbClr val="C00000"/>
              </a:buClr>
              <a:buSzPct val="100000"/>
              <a:buFont typeface="Wingdings" pitchFamily="2" charset="2"/>
              <a:buChar char="v"/>
            </a:pPr>
            <a:r>
              <a:rPr lang="tr-TR" sz="1800" kern="0" dirty="0" smtClean="0">
                <a:solidFill>
                  <a:srgbClr val="000000"/>
                </a:solidFill>
                <a:effectLst/>
                <a:latin typeface="Book Antiqua" pitchFamily="18" charset="0"/>
                <a:cs typeface="Times New Roman" panose="02020603050405020304" pitchFamily="18" charset="0"/>
              </a:rPr>
              <a:t>T4A ile birlikte Ku-BSS kapasitemiz artacak ve 924 MHz’lik band kapasitesi sunulacaktır.</a:t>
            </a:r>
          </a:p>
          <a:p>
            <a:pPr algn="just">
              <a:lnSpc>
                <a:spcPct val="150000"/>
              </a:lnSpc>
              <a:buClr>
                <a:srgbClr val="C00000"/>
              </a:buClr>
              <a:buSzPct val="100000"/>
              <a:buFont typeface="Wingdings" pitchFamily="2" charset="2"/>
              <a:buChar char="v"/>
            </a:pPr>
            <a:r>
              <a:rPr lang="tr-TR" sz="1800" kern="0" dirty="0" smtClean="0">
                <a:solidFill>
                  <a:srgbClr val="000000"/>
                </a:solidFill>
                <a:effectLst/>
                <a:latin typeface="Book Antiqua" pitchFamily="18" charset="0"/>
                <a:cs typeface="Times New Roman" panose="02020603050405020304" pitchFamily="18" charset="0"/>
              </a:rPr>
              <a:t>T4A uydusu üzerinde 33, 54 ve 72 MHz kapasiteli transponderler hizmet verecek olup paket yayıncılık için ideal olan 33 MHz’lik transponderler daha cazip imkanlarla müşterilere sunulacaktır.</a:t>
            </a:r>
          </a:p>
          <a:p>
            <a:pPr algn="just">
              <a:lnSpc>
                <a:spcPct val="150000"/>
              </a:lnSpc>
              <a:buClr>
                <a:srgbClr val="C00000"/>
              </a:buClr>
              <a:buSzPct val="100000"/>
              <a:buFont typeface="Wingdings" pitchFamily="2" charset="2"/>
              <a:buChar char="v"/>
            </a:pPr>
            <a:r>
              <a:rPr lang="tr-TR" sz="1800" kern="0" dirty="0" smtClean="0">
                <a:solidFill>
                  <a:srgbClr val="000000"/>
                </a:solidFill>
                <a:effectLst/>
                <a:latin typeface="Book Antiqua" pitchFamily="18" charset="0"/>
                <a:cs typeface="Times New Roman" panose="02020603050405020304" pitchFamily="18" charset="0"/>
              </a:rPr>
              <a:t>T4A uydusunda yeni bir teknoloji olan Ka-Band hizmete sunulacak olup müşterilerimizin Avrupa veya Türkiye üzerinden Afrika pazarına açılma imkanı doğacaktır.</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84168" y="2132856"/>
            <a:ext cx="2971555" cy="30963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Lst>
        </p:spPr>
      </p:pic>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694823602"/>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79512" y="0"/>
            <a:ext cx="8229600" cy="857250"/>
          </a:xfrm>
        </p:spPr>
        <p:txBody>
          <a:bodyPr>
            <a:normAutofit/>
          </a:bodyPr>
          <a:lstStyle/>
          <a:p>
            <a:r>
              <a:rPr lang="tr-TR" altLang="tr-TR" dirty="0" smtClean="0">
                <a:solidFill>
                  <a:srgbClr val="C00000"/>
                </a:solidFill>
              </a:rPr>
              <a:t>TÜRKSAT 4B</a:t>
            </a:r>
            <a:endParaRPr lang="en-US" altLang="tr-TR" dirty="0">
              <a:solidFill>
                <a:srgbClr val="C00000"/>
              </a:solidFill>
            </a:endParaRPr>
          </a:p>
        </p:txBody>
      </p:sp>
      <p:sp>
        <p:nvSpPr>
          <p:cNvPr id="4" name="İçerik Yer Tutucusu 2"/>
          <p:cNvSpPr txBox="1">
            <a:spLocks/>
          </p:cNvSpPr>
          <p:nvPr/>
        </p:nvSpPr>
        <p:spPr>
          <a:xfrm>
            <a:off x="539552" y="1484784"/>
            <a:ext cx="5040683" cy="3528391"/>
          </a:xfrm>
          <a:prstGeom prst="rect">
            <a:avLst/>
          </a:prstGeom>
        </p:spPr>
        <p:txBody>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just">
              <a:lnSpc>
                <a:spcPct val="150000"/>
              </a:lnSpc>
              <a:buClr>
                <a:srgbClr val="C00000"/>
              </a:buClr>
              <a:buSzPct val="100000"/>
              <a:buFont typeface="Wingdings" pitchFamily="2" charset="2"/>
              <a:buChar char="v"/>
            </a:pPr>
            <a:r>
              <a:rPr lang="tr-TR" sz="1800" kern="0" dirty="0">
                <a:solidFill>
                  <a:srgbClr val="000000"/>
                </a:solidFill>
                <a:effectLst/>
                <a:latin typeface="Book Antiqua" pitchFamily="18" charset="0"/>
                <a:cs typeface="Times New Roman" panose="02020603050405020304" pitchFamily="18" charset="0"/>
              </a:rPr>
              <a:t>T4B uydumuz 2014 yılı </a:t>
            </a:r>
            <a:r>
              <a:rPr lang="tr-TR" sz="1800" kern="0" dirty="0" smtClean="0">
                <a:solidFill>
                  <a:srgbClr val="000000"/>
                </a:solidFill>
                <a:effectLst/>
                <a:latin typeface="Book Antiqua" pitchFamily="18" charset="0"/>
                <a:cs typeface="Times New Roman" panose="02020603050405020304" pitchFamily="18" charset="0"/>
              </a:rPr>
              <a:t>üçüncü </a:t>
            </a:r>
            <a:r>
              <a:rPr lang="tr-TR" sz="1800" kern="0" dirty="0">
                <a:solidFill>
                  <a:srgbClr val="000000"/>
                </a:solidFill>
                <a:effectLst/>
                <a:latin typeface="Book Antiqua" pitchFamily="18" charset="0"/>
                <a:cs typeface="Times New Roman" panose="02020603050405020304" pitchFamily="18" charset="0"/>
              </a:rPr>
              <a:t>çeyreğinde hizmete girecektir.</a:t>
            </a:r>
          </a:p>
          <a:p>
            <a:pPr algn="just">
              <a:lnSpc>
                <a:spcPct val="150000"/>
              </a:lnSpc>
              <a:buClr>
                <a:srgbClr val="C00000"/>
              </a:buClr>
              <a:buSzPct val="100000"/>
              <a:buFont typeface="Wingdings" pitchFamily="2" charset="2"/>
              <a:buChar char="v"/>
            </a:pPr>
            <a:r>
              <a:rPr lang="tr-TR" sz="1800" kern="0" dirty="0">
                <a:solidFill>
                  <a:srgbClr val="000000"/>
                </a:solidFill>
                <a:effectLst/>
                <a:latin typeface="Book Antiqua" pitchFamily="18" charset="0"/>
                <a:cs typeface="Times New Roman" panose="02020603050405020304" pitchFamily="18" charset="0"/>
              </a:rPr>
              <a:t>T4B uydumuz 50 derece doğu lokasyonunda hizmet verecek olup 792 </a:t>
            </a:r>
            <a:r>
              <a:rPr lang="tr-TR" sz="1800" kern="0" dirty="0" smtClean="0">
                <a:solidFill>
                  <a:srgbClr val="000000"/>
                </a:solidFill>
                <a:effectLst/>
                <a:latin typeface="Book Antiqua" pitchFamily="18" charset="0"/>
                <a:cs typeface="Times New Roman" panose="02020603050405020304" pitchFamily="18" charset="0"/>
              </a:rPr>
              <a:t>MHz’lik </a:t>
            </a:r>
            <a:r>
              <a:rPr lang="tr-TR" sz="1800" kern="0" dirty="0">
                <a:solidFill>
                  <a:srgbClr val="000000"/>
                </a:solidFill>
                <a:effectLst/>
                <a:latin typeface="Book Antiqua" pitchFamily="18" charset="0"/>
                <a:cs typeface="Times New Roman" panose="02020603050405020304" pitchFamily="18" charset="0"/>
              </a:rPr>
              <a:t>Ku band kapasitesi olacaktır.</a:t>
            </a:r>
          </a:p>
          <a:p>
            <a:pPr algn="just">
              <a:lnSpc>
                <a:spcPct val="150000"/>
              </a:lnSpc>
              <a:buClr>
                <a:srgbClr val="C00000"/>
              </a:buClr>
              <a:buSzPct val="100000"/>
              <a:buFont typeface="Wingdings" pitchFamily="2" charset="2"/>
              <a:buChar char="v"/>
            </a:pPr>
            <a:r>
              <a:rPr lang="tr-TR" sz="1800" kern="0" dirty="0">
                <a:solidFill>
                  <a:srgbClr val="000000"/>
                </a:solidFill>
                <a:effectLst/>
                <a:latin typeface="Book Antiqua" pitchFamily="18" charset="0"/>
                <a:cs typeface="Times New Roman" panose="02020603050405020304" pitchFamily="18" charset="0"/>
              </a:rPr>
              <a:t>T4B uydusunda bulunacak olan Ka band 1.800 </a:t>
            </a:r>
            <a:r>
              <a:rPr lang="tr-TR" sz="1800" kern="0" dirty="0" smtClean="0">
                <a:solidFill>
                  <a:srgbClr val="000000"/>
                </a:solidFill>
                <a:effectLst/>
                <a:latin typeface="Book Antiqua" pitchFamily="18" charset="0"/>
                <a:cs typeface="Times New Roman" panose="02020603050405020304" pitchFamily="18" charset="0"/>
              </a:rPr>
              <a:t>MHz’lik </a:t>
            </a:r>
            <a:r>
              <a:rPr lang="tr-TR" sz="1800" kern="0" dirty="0">
                <a:solidFill>
                  <a:srgbClr val="000000"/>
                </a:solidFill>
                <a:effectLst/>
                <a:latin typeface="Book Antiqua" pitchFamily="18" charset="0"/>
                <a:cs typeface="Times New Roman" panose="02020603050405020304" pitchFamily="18" charset="0"/>
              </a:rPr>
              <a:t>kapasitesi ve cazip fiyatlarla Data ve TV müşterilerinin tercih sebebi olacaktır. </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2160" y="2152890"/>
            <a:ext cx="3021434" cy="31483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Lst>
        </p:spPr>
      </p:pic>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694823602"/>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2 İçerik Yer Tutucusu"/>
          <p:cNvSpPr txBox="1">
            <a:spLocks/>
          </p:cNvSpPr>
          <p:nvPr/>
        </p:nvSpPr>
        <p:spPr bwMode="auto">
          <a:xfrm>
            <a:off x="428625" y="1000125"/>
            <a:ext cx="6357938" cy="3143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algn="just">
              <a:buFont typeface="Arial" pitchFamily="34" charset="0"/>
              <a:buChar char="•"/>
              <a:defRPr/>
            </a:pPr>
            <a:endParaRPr lang="tr-TR" sz="2400" dirty="0">
              <a:solidFill>
                <a:srgbClr val="C0504D"/>
              </a:solidFill>
            </a:endParaRPr>
          </a:p>
        </p:txBody>
      </p:sp>
      <p:sp>
        <p:nvSpPr>
          <p:cNvPr id="24579" name="Rectangle 3"/>
          <p:cNvSpPr>
            <a:spLocks noGrp="1" noChangeArrowheads="1"/>
          </p:cNvSpPr>
          <p:nvPr>
            <p:ph type="body" idx="1"/>
          </p:nvPr>
        </p:nvSpPr>
        <p:spPr>
          <a:xfrm>
            <a:off x="457200" y="1071563"/>
            <a:ext cx="8229600" cy="4530725"/>
          </a:xfrm>
        </p:spPr>
        <p:txBody>
          <a:bodyPr/>
          <a:lstStyle/>
          <a:p>
            <a:pPr eaLnBrk="1" hangingPunct="1">
              <a:buFont typeface="Wingdings" pitchFamily="2" charset="2"/>
              <a:buNone/>
              <a:defRPr/>
            </a:pPr>
            <a:r>
              <a:rPr lang="en-US" sz="2400" smtClean="0">
                <a:solidFill>
                  <a:schemeClr val="accent2"/>
                </a:solidFill>
              </a:rPr>
              <a:t>VSAT (Very Small Aperture Terminal)</a:t>
            </a:r>
            <a:endParaRPr lang="tr-TR" sz="2400" smtClean="0">
              <a:solidFill>
                <a:schemeClr val="accent2"/>
              </a:solidFill>
            </a:endParaRPr>
          </a:p>
          <a:p>
            <a:pPr eaLnBrk="1" hangingPunct="1">
              <a:buFont typeface="Wingdings" pitchFamily="2" charset="2"/>
              <a:buNone/>
              <a:defRPr/>
            </a:pPr>
            <a:endParaRPr lang="en-US" sz="800" i="1" smtClean="0"/>
          </a:p>
          <a:p>
            <a:pPr eaLnBrk="1" hangingPunct="1">
              <a:defRPr/>
            </a:pPr>
            <a:r>
              <a:rPr lang="en-US" sz="2400" smtClean="0">
                <a:solidFill>
                  <a:schemeClr val="accent2"/>
                </a:solidFill>
              </a:rPr>
              <a:t>Broadband Internet Access</a:t>
            </a:r>
            <a:endParaRPr lang="tr-TR" sz="2400" smtClean="0">
              <a:solidFill>
                <a:schemeClr val="accent2"/>
              </a:solidFill>
            </a:endParaRPr>
          </a:p>
          <a:p>
            <a:pPr eaLnBrk="1" hangingPunct="1">
              <a:defRPr/>
            </a:pPr>
            <a:r>
              <a:rPr lang="tr-TR" sz="2400" smtClean="0">
                <a:solidFill>
                  <a:schemeClr val="accent2"/>
                </a:solidFill>
              </a:rPr>
              <a:t> </a:t>
            </a:r>
            <a:r>
              <a:rPr lang="tr-TR" sz="2800" b="1" smtClean="0">
                <a:solidFill>
                  <a:schemeClr val="accent2"/>
                </a:solidFill>
              </a:rPr>
              <a:t>Internet for Home USERS</a:t>
            </a:r>
            <a:endParaRPr lang="en-US" sz="2400" b="1" smtClean="0">
              <a:solidFill>
                <a:schemeClr val="accent2"/>
              </a:solidFill>
            </a:endParaRPr>
          </a:p>
          <a:p>
            <a:pPr eaLnBrk="1" hangingPunct="1">
              <a:defRPr/>
            </a:pPr>
            <a:r>
              <a:rPr lang="en-US" sz="2400" smtClean="0">
                <a:solidFill>
                  <a:schemeClr val="accent2"/>
                </a:solidFill>
              </a:rPr>
              <a:t>Point to Point IP Communications</a:t>
            </a:r>
          </a:p>
          <a:p>
            <a:pPr eaLnBrk="1" hangingPunct="1">
              <a:defRPr/>
            </a:pPr>
            <a:r>
              <a:rPr lang="en-US" sz="2400" smtClean="0">
                <a:solidFill>
                  <a:schemeClr val="accent2"/>
                </a:solidFill>
              </a:rPr>
              <a:t>VoIP</a:t>
            </a:r>
            <a:r>
              <a:rPr lang="tr-TR" sz="2400" smtClean="0">
                <a:solidFill>
                  <a:schemeClr val="accent2"/>
                </a:solidFill>
              </a:rPr>
              <a:t>, Video Conference</a:t>
            </a:r>
            <a:r>
              <a:rPr lang="en-US" sz="2400" smtClean="0">
                <a:solidFill>
                  <a:schemeClr val="accent2"/>
                </a:solidFill>
              </a:rPr>
              <a:t> Services</a:t>
            </a:r>
            <a:endParaRPr lang="tr-TR" sz="2400" smtClean="0">
              <a:solidFill>
                <a:schemeClr val="accent2"/>
              </a:solidFill>
            </a:endParaRPr>
          </a:p>
          <a:p>
            <a:pPr eaLnBrk="1" hangingPunct="1">
              <a:defRPr/>
            </a:pPr>
            <a:r>
              <a:rPr lang="tr-TR" sz="2400" smtClean="0">
                <a:solidFill>
                  <a:schemeClr val="accent2"/>
                </a:solidFill>
              </a:rPr>
              <a:t>Mobile Services</a:t>
            </a:r>
            <a:endParaRPr lang="en-US" sz="2400" smtClean="0">
              <a:solidFill>
                <a:schemeClr val="accent2"/>
              </a:solidFill>
            </a:endParaRPr>
          </a:p>
          <a:p>
            <a:pPr eaLnBrk="1" hangingPunct="1">
              <a:defRPr/>
            </a:pPr>
            <a:endParaRPr lang="en-US" sz="2800" smtClean="0"/>
          </a:p>
        </p:txBody>
      </p:sp>
      <p:sp>
        <p:nvSpPr>
          <p:cNvPr id="11" name="2 İçerik Yer Tutucusu"/>
          <p:cNvSpPr txBox="1">
            <a:spLocks/>
          </p:cNvSpPr>
          <p:nvPr/>
        </p:nvSpPr>
        <p:spPr bwMode="auto">
          <a:xfrm>
            <a:off x="428625" y="1000125"/>
            <a:ext cx="6357938" cy="378618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algn="just">
              <a:buFont typeface="Arial" pitchFamily="34" charset="0"/>
              <a:buChar char="•"/>
              <a:defRPr/>
            </a:pPr>
            <a:endParaRPr lang="tr-TR" sz="2400" dirty="0">
              <a:solidFill>
                <a:srgbClr val="C0504D"/>
              </a:solidFill>
              <a:latin typeface="Book Antiqua" pitchFamily="18" charset="0"/>
            </a:endParaRPr>
          </a:p>
        </p:txBody>
      </p:sp>
      <p:sp>
        <p:nvSpPr>
          <p:cNvPr id="12" name="Rectangle 2"/>
          <p:cNvSpPr txBox="1">
            <a:spLocks noChangeArrowheads="1"/>
          </p:cNvSpPr>
          <p:nvPr/>
        </p:nvSpPr>
        <p:spPr bwMode="auto">
          <a:xfrm>
            <a:off x="107504" y="40233"/>
            <a:ext cx="8229600" cy="652463"/>
          </a:xfrm>
          <a:prstGeom prst="rect">
            <a:avLst/>
          </a:prstGeom>
          <a:noFill/>
          <a:ln w="9525">
            <a:noFill/>
            <a:miter lim="800000"/>
            <a:headEnd/>
            <a:tailEnd/>
          </a:ln>
          <a:effectLst/>
        </p:spPr>
        <p:txBody>
          <a:bodyPr anchor="ctr" anchorCtr="1"/>
          <a:lstStyle/>
          <a:p>
            <a:pPr algn="ctr" eaLnBrk="0" hangingPunct="0">
              <a:defRPr/>
            </a:pPr>
            <a:r>
              <a:rPr lang="tr-TR" altLang="tr-TR" sz="2800" b="1" dirty="0" err="1">
                <a:solidFill>
                  <a:srgbClr val="C00000"/>
                </a:solidFill>
                <a:latin typeface="Book Antiqua" pitchFamily="18" charset="0"/>
                <a:ea typeface="+mj-ea"/>
                <a:cs typeface="+mj-cs"/>
              </a:rPr>
              <a:t>TürksatVSAT</a:t>
            </a:r>
            <a:endParaRPr lang="tr-TR" altLang="tr-TR" sz="2800" b="1" dirty="0">
              <a:solidFill>
                <a:srgbClr val="C00000"/>
              </a:solidFill>
              <a:latin typeface="Book Antiqua" pitchFamily="18" charset="0"/>
              <a:ea typeface="+mj-ea"/>
              <a:cs typeface="+mj-cs"/>
            </a:endParaRPr>
          </a:p>
        </p:txBody>
      </p:sp>
      <p:sp>
        <p:nvSpPr>
          <p:cNvPr id="13" name="Rectangle 3"/>
          <p:cNvSpPr txBox="1">
            <a:spLocks noChangeArrowheads="1"/>
          </p:cNvSpPr>
          <p:nvPr/>
        </p:nvSpPr>
        <p:spPr bwMode="auto">
          <a:xfrm>
            <a:off x="457200" y="1071563"/>
            <a:ext cx="8229600" cy="4530725"/>
          </a:xfrm>
          <a:prstGeom prst="rect">
            <a:avLst/>
          </a:prstGeom>
          <a:noFill/>
          <a:ln w="9525">
            <a:noFill/>
            <a:miter lim="800000"/>
            <a:headEnd/>
            <a:tailEnd/>
          </a:ln>
        </p:spPr>
        <p:txBody>
          <a:bodyPr/>
          <a:lstStyle/>
          <a:p>
            <a:pPr marL="342900" indent="-342900">
              <a:spcBef>
                <a:spcPct val="20000"/>
              </a:spcBef>
              <a:buClr>
                <a:srgbClr val="0000FF"/>
              </a:buClr>
              <a:buSzPct val="60000"/>
              <a:defRPr/>
            </a:pPr>
            <a:r>
              <a:rPr lang="en-US" sz="2200" b="1" kern="0" dirty="0">
                <a:solidFill>
                  <a:srgbClr val="000000"/>
                </a:solidFill>
                <a:latin typeface="Book Antiqua" pitchFamily="18" charset="0"/>
              </a:rPr>
              <a:t>VSAT (Very Small Aperture Terminal)</a:t>
            </a:r>
            <a:endParaRPr lang="tr-TR" sz="2200" b="1" kern="0" dirty="0">
              <a:solidFill>
                <a:srgbClr val="000000"/>
              </a:solidFill>
              <a:latin typeface="Book Antiqua" pitchFamily="18" charset="0"/>
            </a:endParaRPr>
          </a:p>
          <a:p>
            <a:pPr>
              <a:lnSpc>
                <a:spcPct val="250000"/>
              </a:lnSpc>
              <a:buFont typeface="Wingdings" pitchFamily="2" charset="2"/>
              <a:buChar char="q"/>
              <a:defRPr/>
            </a:pPr>
            <a:r>
              <a:rPr lang="tr-TR" sz="2200" b="1" dirty="0">
                <a:solidFill>
                  <a:srgbClr val="000000"/>
                </a:solidFill>
                <a:latin typeface="Book Antiqua" pitchFamily="18" charset="0"/>
              </a:rPr>
              <a:t>Geniş </a:t>
            </a:r>
            <a:r>
              <a:rPr lang="tr-TR" sz="2200" b="1" dirty="0" err="1">
                <a:solidFill>
                  <a:srgbClr val="000000"/>
                </a:solidFill>
                <a:latin typeface="Book Antiqua" pitchFamily="18" charset="0"/>
              </a:rPr>
              <a:t>band</a:t>
            </a:r>
            <a:r>
              <a:rPr lang="tr-TR" sz="2200" b="1" dirty="0">
                <a:solidFill>
                  <a:srgbClr val="000000"/>
                </a:solidFill>
                <a:latin typeface="Book Antiqua" pitchFamily="18" charset="0"/>
              </a:rPr>
              <a:t> internet erişimi</a:t>
            </a:r>
            <a:endParaRPr lang="en-US" sz="2200" b="1" dirty="0">
              <a:solidFill>
                <a:srgbClr val="000000"/>
              </a:solidFill>
              <a:latin typeface="Book Antiqua" pitchFamily="18" charset="0"/>
            </a:endParaRPr>
          </a:p>
          <a:p>
            <a:pPr>
              <a:lnSpc>
                <a:spcPct val="250000"/>
              </a:lnSpc>
              <a:buFont typeface="Wingdings" pitchFamily="2" charset="2"/>
              <a:buChar char="q"/>
              <a:defRPr/>
            </a:pPr>
            <a:r>
              <a:rPr lang="tr-TR" sz="2200" b="1" dirty="0">
                <a:solidFill>
                  <a:srgbClr val="000000"/>
                </a:solidFill>
                <a:latin typeface="Book Antiqua" pitchFamily="18" charset="0"/>
              </a:rPr>
              <a:t>Noktadan noktaya IP iletişimi</a:t>
            </a:r>
            <a:endParaRPr lang="en-US" sz="2200" b="1" dirty="0">
              <a:solidFill>
                <a:srgbClr val="000000"/>
              </a:solidFill>
              <a:latin typeface="Book Antiqua" pitchFamily="18" charset="0"/>
            </a:endParaRPr>
          </a:p>
          <a:p>
            <a:pPr>
              <a:lnSpc>
                <a:spcPct val="250000"/>
              </a:lnSpc>
              <a:buFont typeface="Wingdings" pitchFamily="2" charset="2"/>
              <a:buChar char="q"/>
              <a:defRPr/>
            </a:pPr>
            <a:r>
              <a:rPr lang="en-US" sz="2200" b="1" dirty="0">
                <a:solidFill>
                  <a:srgbClr val="000000"/>
                </a:solidFill>
                <a:latin typeface="Book Antiqua" pitchFamily="18" charset="0"/>
              </a:rPr>
              <a:t>VoIP</a:t>
            </a:r>
            <a:r>
              <a:rPr lang="tr-TR" sz="2200" b="1" dirty="0">
                <a:solidFill>
                  <a:srgbClr val="000000"/>
                </a:solidFill>
                <a:latin typeface="Book Antiqua" pitchFamily="18" charset="0"/>
              </a:rPr>
              <a:t>, Video konferans hizmetleri</a:t>
            </a:r>
          </a:p>
          <a:p>
            <a:pPr>
              <a:lnSpc>
                <a:spcPct val="250000"/>
              </a:lnSpc>
              <a:buFont typeface="Wingdings" pitchFamily="2" charset="2"/>
              <a:buChar char="q"/>
              <a:defRPr/>
            </a:pPr>
            <a:r>
              <a:rPr lang="tr-TR" sz="2200" b="1" dirty="0">
                <a:solidFill>
                  <a:srgbClr val="000000"/>
                </a:solidFill>
                <a:latin typeface="Book Antiqua" pitchFamily="18" charset="0"/>
              </a:rPr>
              <a:t>Mobil hizmetler,</a:t>
            </a:r>
          </a:p>
          <a:p>
            <a:pPr marL="342900" indent="-342900">
              <a:spcBef>
                <a:spcPct val="20000"/>
              </a:spcBef>
              <a:buClr>
                <a:srgbClr val="0000FF"/>
              </a:buClr>
              <a:buSzPct val="60000"/>
              <a:buFont typeface="Arial" pitchFamily="34" charset="0"/>
              <a:buChar char="•"/>
              <a:defRPr/>
            </a:pPr>
            <a:endParaRPr lang="en-US" sz="2000" kern="0" dirty="0">
              <a:solidFill>
                <a:srgbClr val="000000"/>
              </a:solidFill>
            </a:endParaRPr>
          </a:p>
        </p:txBody>
      </p:sp>
      <p:grpSp>
        <p:nvGrpSpPr>
          <p:cNvPr id="2" name="10 Grup"/>
          <p:cNvGrpSpPr>
            <a:grpSpLocks/>
          </p:cNvGrpSpPr>
          <p:nvPr/>
        </p:nvGrpSpPr>
        <p:grpSpPr bwMode="auto">
          <a:xfrm>
            <a:off x="1474788" y="3143250"/>
            <a:ext cx="7597775" cy="4572000"/>
            <a:chOff x="1474788" y="2643182"/>
            <a:chExt cx="7597806" cy="5253056"/>
          </a:xfrm>
        </p:grpSpPr>
        <p:pic>
          <p:nvPicPr>
            <p:cNvPr id="15" name="Picture 6"/>
            <p:cNvPicPr>
              <a:picLocks noChangeAspect="1" noChangeArrowheads="1"/>
            </p:cNvPicPr>
            <p:nvPr/>
          </p:nvPicPr>
          <p:blipFill>
            <a:blip r:embed="rId3" cstate="screen"/>
            <a:srcRect/>
            <a:stretch>
              <a:fillRect/>
            </a:stretch>
          </p:blipFill>
          <p:spPr bwMode="auto">
            <a:xfrm>
              <a:off x="7173036" y="2788415"/>
              <a:ext cx="1840242" cy="1999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7898" name="12 Metin kutusu"/>
            <p:cNvSpPr txBox="1">
              <a:spLocks noChangeArrowheads="1"/>
            </p:cNvSpPr>
            <p:nvPr/>
          </p:nvSpPr>
          <p:spPr bwMode="auto">
            <a:xfrm>
              <a:off x="7143768" y="2643182"/>
              <a:ext cx="1928826" cy="2769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r" eaLnBrk="1" hangingPunct="1"/>
              <a:r>
                <a:rPr lang="tr-TR" sz="1200">
                  <a:solidFill>
                    <a:srgbClr val="000000"/>
                  </a:solidFill>
                </a:rPr>
                <a:t>Ministry of Justice </a:t>
              </a:r>
            </a:p>
          </p:txBody>
        </p:sp>
        <p:pic>
          <p:nvPicPr>
            <p:cNvPr id="37899"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46725" y="3925888"/>
              <a:ext cx="2305050" cy="354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900" name="14 Metin kutusu"/>
            <p:cNvSpPr txBox="1">
              <a:spLocks noChangeArrowheads="1"/>
            </p:cNvSpPr>
            <p:nvPr/>
          </p:nvSpPr>
          <p:spPr bwMode="auto">
            <a:xfrm>
              <a:off x="5572132" y="3857628"/>
              <a:ext cx="2214578" cy="2769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r" eaLnBrk="1" hangingPunct="1"/>
              <a:r>
                <a:rPr lang="tr-TR" sz="1200">
                  <a:solidFill>
                    <a:srgbClr val="000000"/>
                  </a:solidFill>
                </a:rPr>
                <a:t>Ministry of Health</a:t>
              </a:r>
            </a:p>
          </p:txBody>
        </p:sp>
        <p:pic>
          <p:nvPicPr>
            <p:cNvPr id="37901"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048125" y="4492625"/>
              <a:ext cx="2017713" cy="303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902" name="16 Metin kutusu"/>
            <p:cNvSpPr txBox="1">
              <a:spLocks noChangeArrowheads="1"/>
            </p:cNvSpPr>
            <p:nvPr/>
          </p:nvSpPr>
          <p:spPr bwMode="auto">
            <a:xfrm>
              <a:off x="4071934" y="4366447"/>
              <a:ext cx="1928826" cy="2769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r" eaLnBrk="1" hangingPunct="1"/>
              <a:r>
                <a:rPr lang="tr-TR" sz="1200">
                  <a:solidFill>
                    <a:srgbClr val="000000"/>
                  </a:solidFill>
                </a:rPr>
                <a:t>School Internet</a:t>
              </a:r>
            </a:p>
          </p:txBody>
        </p:sp>
        <p:pic>
          <p:nvPicPr>
            <p:cNvPr id="37903"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62250" y="4926013"/>
              <a:ext cx="1724025" cy="2889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904" name="18 Metin kutusu"/>
            <p:cNvSpPr txBox="1">
              <a:spLocks noChangeArrowheads="1"/>
            </p:cNvSpPr>
            <p:nvPr/>
          </p:nvSpPr>
          <p:spPr bwMode="auto">
            <a:xfrm>
              <a:off x="2357422" y="4859315"/>
              <a:ext cx="2143140" cy="316705"/>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r" eaLnBrk="1" hangingPunct="1"/>
              <a:r>
                <a:rPr lang="tr-TR" sz="1200">
                  <a:solidFill>
                    <a:srgbClr val="000000"/>
                  </a:solidFill>
                </a:rPr>
                <a:t>Maritime Affairs </a:t>
              </a:r>
            </a:p>
          </p:txBody>
        </p:sp>
        <p:pic>
          <p:nvPicPr>
            <p:cNvPr id="37905" name="Picture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74788" y="5286388"/>
              <a:ext cx="1500187" cy="2609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906" name="20 Metin kutusu"/>
            <p:cNvSpPr txBox="1">
              <a:spLocks noChangeArrowheads="1"/>
            </p:cNvSpPr>
            <p:nvPr/>
          </p:nvSpPr>
          <p:spPr bwMode="auto">
            <a:xfrm>
              <a:off x="2357422" y="5152265"/>
              <a:ext cx="642942" cy="2769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r" eaLnBrk="1" hangingPunct="1"/>
              <a:r>
                <a:rPr lang="tr-TR" sz="1200">
                  <a:solidFill>
                    <a:srgbClr val="000000"/>
                  </a:solidFill>
                </a:rPr>
                <a:t>TIKA</a:t>
              </a:r>
            </a:p>
          </p:txBody>
        </p:sp>
      </p:grpSp>
      <p:sp>
        <p:nvSpPr>
          <p:cNvPr id="37896" name="17 Dikdörtgen"/>
          <p:cNvSpPr>
            <a:spLocks noChangeArrowheads="1"/>
          </p:cNvSpPr>
          <p:nvPr/>
        </p:nvSpPr>
        <p:spPr bwMode="auto">
          <a:xfrm>
            <a:off x="2843213" y="6642100"/>
            <a:ext cx="45720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spcBef>
                <a:spcPct val="50000"/>
              </a:spcBef>
            </a:pPr>
            <a:r>
              <a:rPr lang="fr-FR" altLang="fr-FR" sz="800">
                <a:solidFill>
                  <a:srgbClr val="FFFFFF"/>
                </a:solidFill>
              </a:rPr>
              <a:t>All rights reserved © 20</a:t>
            </a:r>
            <a:r>
              <a:rPr lang="tr-TR" altLang="fr-FR" sz="800">
                <a:solidFill>
                  <a:srgbClr val="FFFFFF"/>
                </a:solidFill>
              </a:rPr>
              <a:t>12</a:t>
            </a:r>
            <a:r>
              <a:rPr lang="fr-FR" altLang="fr-FR" sz="800">
                <a:solidFill>
                  <a:srgbClr val="FFFFFF"/>
                </a:solidFill>
              </a:rPr>
              <a:t>, </a:t>
            </a:r>
            <a:r>
              <a:rPr lang="tr-TR" altLang="fr-FR" sz="800">
                <a:solidFill>
                  <a:srgbClr val="FFFFFF"/>
                </a:solidFill>
              </a:rPr>
              <a:t>Türksat AŞ.</a:t>
            </a:r>
            <a:endParaRPr lang="fr-FR" altLang="fr-FR" sz="800">
              <a:solidFill>
                <a:srgbClr val="FFFFFF"/>
              </a:solidFill>
            </a:endParaRPr>
          </a:p>
        </p:txBody>
      </p:sp>
      <p:pic>
        <p:nvPicPr>
          <p:cNvPr id="19" name="18 Resim" descr="image.png"/>
          <p:cNvPicPr>
            <a:picLocks noChangeAspect="1"/>
          </p:cNvPicPr>
          <p:nvPr/>
        </p:nvPicPr>
        <p:blipFill>
          <a:blip r:embed="rId8"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032690985"/>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4 Dikdörtgen"/>
          <p:cNvSpPr/>
          <p:nvPr/>
        </p:nvSpPr>
        <p:spPr>
          <a:xfrm>
            <a:off x="971600" y="2348880"/>
            <a:ext cx="7056784" cy="1077218"/>
          </a:xfrm>
          <a:prstGeom prst="rect">
            <a:avLst/>
          </a:prstGeom>
        </p:spPr>
        <p:txBody>
          <a:bodyPr wrap="square">
            <a:spAutoFit/>
          </a:bodyPr>
          <a:lstStyle/>
          <a:p>
            <a:pPr algn="ctr"/>
            <a:r>
              <a:rPr lang="tr-TR" sz="3200" b="1" dirty="0" smtClean="0">
                <a:solidFill>
                  <a:srgbClr val="0000FF"/>
                </a:solidFill>
                <a:latin typeface="Book Antiqua" pitchFamily="18" charset="0"/>
                <a:ea typeface="+mj-ea"/>
                <a:cs typeface="+mj-cs"/>
              </a:rPr>
              <a:t>SAĞLIK UYGULAMALARI HİZMETLERİMİZ</a:t>
            </a:r>
            <a:endParaRPr lang="tr-TR" sz="3200" b="1" dirty="0">
              <a:solidFill>
                <a:srgbClr val="0000FF"/>
              </a:solidFill>
              <a:latin typeface="Book Antiqua" pitchFamily="18" charset="0"/>
              <a:ea typeface="+mj-ea"/>
              <a:cs typeface="+mj-cs"/>
            </a:endParaRPr>
          </a:p>
        </p:txBody>
      </p:sp>
      <p:pic>
        <p:nvPicPr>
          <p:cNvPr id="4" name="3 Resim" descr="gallery_image_grafik_resimler_3d_men_resimleri_C1t3h63.jpg"/>
          <p:cNvPicPr>
            <a:picLocks noChangeAspect="1"/>
          </p:cNvPicPr>
          <p:nvPr/>
        </p:nvPicPr>
        <p:blipFill>
          <a:blip r:embed="rId3" cstate="print"/>
          <a:stretch>
            <a:fillRect/>
          </a:stretch>
        </p:blipFill>
        <p:spPr>
          <a:xfrm>
            <a:off x="2915816" y="3344402"/>
            <a:ext cx="3094484" cy="1956806"/>
          </a:xfrm>
          <a:prstGeom prst="rect">
            <a:avLst/>
          </a:prstGeom>
          <a:ln>
            <a:noFill/>
          </a:ln>
          <a:effectLst>
            <a:softEdge rad="112500"/>
          </a:effectLst>
        </p:spPr>
      </p:pic>
      <p:pic>
        <p:nvPicPr>
          <p:cNvPr id="6" name="5 Resim" descr="image.png"/>
          <p:cNvPicPr>
            <a:picLocks noChangeAspect="1"/>
          </p:cNvPicPr>
          <p:nvPr/>
        </p:nvPicPr>
        <p:blipFill>
          <a:blip r:embed="rId4" cstate="print"/>
          <a:stretch>
            <a:fillRect/>
          </a:stretch>
        </p:blipFill>
        <p:spPr>
          <a:xfrm>
            <a:off x="2627784" y="5445224"/>
            <a:ext cx="3747120" cy="981308"/>
          </a:xfrm>
          <a:prstGeom prst="rect">
            <a:avLst/>
          </a:prstGeom>
        </p:spPr>
      </p:pic>
    </p:spTree>
    <p:extLst>
      <p:ext uri="{BB962C8B-B14F-4D97-AF65-F5344CB8AC3E}">
        <p14:creationId xmlns:p14="http://schemas.microsoft.com/office/powerpoint/2010/main" xmlns="" val="31632732"/>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5" descr="lapto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9990" y="2259285"/>
            <a:ext cx="1041400" cy="8969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19" descr="hub"/>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47753" y="3195910"/>
            <a:ext cx="1460500" cy="217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493" name="Line 21"/>
          <p:cNvSpPr>
            <a:spLocks noChangeShapeType="1"/>
          </p:cNvSpPr>
          <p:nvPr/>
        </p:nvSpPr>
        <p:spPr bwMode="auto">
          <a:xfrm flipH="1" flipV="1">
            <a:off x="2476128" y="2803798"/>
            <a:ext cx="28892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17" name="Picture 28" descr="idirect 5100-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618878" y="2764110"/>
            <a:ext cx="936625" cy="1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8" name="Picture 29" descr="dish"/>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11078" y="2306910"/>
            <a:ext cx="549275"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04" name="Line 32"/>
          <p:cNvSpPr>
            <a:spLocks noChangeShapeType="1"/>
          </p:cNvSpPr>
          <p:nvPr/>
        </p:nvSpPr>
        <p:spPr bwMode="auto">
          <a:xfrm flipV="1">
            <a:off x="5147890" y="4419873"/>
            <a:ext cx="1079500"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20" name="Picture 33"/>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707904" y="836712"/>
            <a:ext cx="2295525" cy="86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06" name="Line 34"/>
          <p:cNvSpPr>
            <a:spLocks noChangeShapeType="1"/>
          </p:cNvSpPr>
          <p:nvPr/>
        </p:nvSpPr>
        <p:spPr bwMode="auto">
          <a:xfrm flipH="1" flipV="1">
            <a:off x="4716090" y="1898923"/>
            <a:ext cx="0" cy="1368425"/>
          </a:xfrm>
          <a:prstGeom prst="line">
            <a:avLst/>
          </a:prstGeom>
          <a:noFill/>
          <a:ln w="50800" cap="rnd">
            <a:solidFill>
              <a:srgbClr val="FF9900"/>
            </a:solidFill>
            <a:prstDash val="sysDot"/>
            <a:round/>
            <a:headEnd type="triangle" w="med" len="med"/>
            <a:tailEn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105507" name="Line 35"/>
          <p:cNvSpPr>
            <a:spLocks noChangeShapeType="1"/>
          </p:cNvSpPr>
          <p:nvPr/>
        </p:nvSpPr>
        <p:spPr bwMode="auto">
          <a:xfrm rot="9127936" flipV="1">
            <a:off x="4370015" y="1694135"/>
            <a:ext cx="784225" cy="1460500"/>
          </a:xfrm>
          <a:prstGeom prst="line">
            <a:avLst/>
          </a:prstGeom>
          <a:noFill/>
          <a:ln w="50800" cap="rnd">
            <a:solidFill>
              <a:srgbClr val="FF9900"/>
            </a:solidFill>
            <a:prstDash val="sysDot"/>
            <a:round/>
            <a:headEnd type="triangle" w="med" len="med"/>
            <a:tailEn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105508" name="Line 36"/>
          <p:cNvSpPr>
            <a:spLocks noChangeShapeType="1"/>
          </p:cNvSpPr>
          <p:nvPr/>
        </p:nvSpPr>
        <p:spPr bwMode="auto">
          <a:xfrm flipV="1">
            <a:off x="2987303" y="1540148"/>
            <a:ext cx="1657350" cy="1150937"/>
          </a:xfrm>
          <a:prstGeom prst="line">
            <a:avLst/>
          </a:prstGeom>
          <a:noFill/>
          <a:ln w="50800" cap="rnd">
            <a:solidFill>
              <a:srgbClr val="FF9900"/>
            </a:solidFill>
            <a:prstDash val="sysDot"/>
            <a:round/>
            <a:headEnd type="triangle" w="med" len="med"/>
            <a:tailEn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105512" name="Line 40"/>
          <p:cNvSpPr>
            <a:spLocks noChangeShapeType="1"/>
          </p:cNvSpPr>
          <p:nvPr/>
        </p:nvSpPr>
        <p:spPr bwMode="auto">
          <a:xfrm flipH="1" flipV="1">
            <a:off x="1260103" y="2819673"/>
            <a:ext cx="35877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25" name="Picture 60" descr="dish"/>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99965" y="3411810"/>
            <a:ext cx="549275"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33" name="Line 61"/>
          <p:cNvSpPr>
            <a:spLocks noChangeShapeType="1"/>
          </p:cNvSpPr>
          <p:nvPr/>
        </p:nvSpPr>
        <p:spPr bwMode="auto">
          <a:xfrm flipH="1" flipV="1">
            <a:off x="2482478" y="3915048"/>
            <a:ext cx="28892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27" name="Picture 62" descr="idirect 5100-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618878" y="3867423"/>
            <a:ext cx="936625" cy="19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8" name="Picture 64" descr="lapto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1578" y="3378473"/>
            <a:ext cx="1041400" cy="89693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37" name="Line 65"/>
          <p:cNvSpPr>
            <a:spLocks noChangeShapeType="1"/>
          </p:cNvSpPr>
          <p:nvPr/>
        </p:nvSpPr>
        <p:spPr bwMode="auto">
          <a:xfrm flipH="1" flipV="1">
            <a:off x="1333128" y="3915048"/>
            <a:ext cx="35877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105539" name="Line 67"/>
          <p:cNvSpPr>
            <a:spLocks noChangeShapeType="1"/>
          </p:cNvSpPr>
          <p:nvPr/>
        </p:nvSpPr>
        <p:spPr bwMode="auto">
          <a:xfrm flipV="1">
            <a:off x="2987303" y="1540148"/>
            <a:ext cx="1728787" cy="2232025"/>
          </a:xfrm>
          <a:prstGeom prst="line">
            <a:avLst/>
          </a:prstGeom>
          <a:noFill/>
          <a:ln w="50800" cap="rnd">
            <a:solidFill>
              <a:srgbClr val="FF9900"/>
            </a:solidFill>
            <a:prstDash val="sysDot"/>
            <a:round/>
            <a:headEnd type="triangle" w="med" len="med"/>
            <a:tailEn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38931" name="Rectangle 69"/>
          <p:cNvSpPr>
            <a:spLocks noChangeArrowheads="1"/>
          </p:cNvSpPr>
          <p:nvPr/>
        </p:nvSpPr>
        <p:spPr bwMode="auto">
          <a:xfrm>
            <a:off x="2844428" y="4275410"/>
            <a:ext cx="295275" cy="120015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tr-TR" sz="2400" b="1">
                <a:solidFill>
                  <a:srgbClr val="000000"/>
                </a:solidFill>
              </a:rPr>
              <a:t>.</a:t>
            </a:r>
          </a:p>
          <a:p>
            <a:r>
              <a:rPr lang="tr-TR" sz="2400" b="1">
                <a:solidFill>
                  <a:srgbClr val="000000"/>
                </a:solidFill>
                <a:latin typeface="Times New Roman" pitchFamily="18" charset="0"/>
              </a:rPr>
              <a:t>.</a:t>
            </a:r>
          </a:p>
          <a:p>
            <a:r>
              <a:rPr lang="tr-TR" sz="2400" b="1">
                <a:solidFill>
                  <a:srgbClr val="000000"/>
                </a:solidFill>
                <a:latin typeface="Times New Roman" pitchFamily="18" charset="0"/>
              </a:rPr>
              <a:t>.</a:t>
            </a:r>
          </a:p>
        </p:txBody>
      </p:sp>
      <p:sp>
        <p:nvSpPr>
          <p:cNvPr id="38932" name="Rectangle 70"/>
          <p:cNvSpPr>
            <a:spLocks noChangeArrowheads="1"/>
          </p:cNvSpPr>
          <p:nvPr/>
        </p:nvSpPr>
        <p:spPr bwMode="auto">
          <a:xfrm>
            <a:off x="775915" y="4311923"/>
            <a:ext cx="295275" cy="120015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tr-TR" sz="2400" b="1">
                <a:solidFill>
                  <a:srgbClr val="000000"/>
                </a:solidFill>
              </a:rPr>
              <a:t>.</a:t>
            </a:r>
          </a:p>
          <a:p>
            <a:r>
              <a:rPr lang="tr-TR" sz="2400" b="1">
                <a:solidFill>
                  <a:srgbClr val="000000"/>
                </a:solidFill>
                <a:latin typeface="Times New Roman" pitchFamily="18" charset="0"/>
              </a:rPr>
              <a:t>.</a:t>
            </a:r>
          </a:p>
          <a:p>
            <a:r>
              <a:rPr lang="tr-TR" sz="2400" b="1">
                <a:solidFill>
                  <a:srgbClr val="000000"/>
                </a:solidFill>
                <a:latin typeface="Times New Roman" pitchFamily="18" charset="0"/>
              </a:rPr>
              <a:t>.</a:t>
            </a:r>
          </a:p>
        </p:txBody>
      </p:sp>
      <p:sp>
        <p:nvSpPr>
          <p:cNvPr id="38933" name="Rectangle 71"/>
          <p:cNvSpPr>
            <a:spLocks noChangeArrowheads="1"/>
          </p:cNvSpPr>
          <p:nvPr/>
        </p:nvSpPr>
        <p:spPr bwMode="auto">
          <a:xfrm>
            <a:off x="1836365" y="4275410"/>
            <a:ext cx="295275" cy="120015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tr-TR" sz="2400" b="1">
                <a:solidFill>
                  <a:srgbClr val="000000"/>
                </a:solidFill>
              </a:rPr>
              <a:t>.</a:t>
            </a:r>
          </a:p>
          <a:p>
            <a:r>
              <a:rPr lang="tr-TR" sz="2400" b="1">
                <a:solidFill>
                  <a:srgbClr val="000000"/>
                </a:solidFill>
                <a:latin typeface="Times New Roman" pitchFamily="18" charset="0"/>
              </a:rPr>
              <a:t>.</a:t>
            </a:r>
          </a:p>
          <a:p>
            <a:r>
              <a:rPr lang="tr-TR" sz="2400" b="1">
                <a:solidFill>
                  <a:srgbClr val="000000"/>
                </a:solidFill>
                <a:latin typeface="Times New Roman" pitchFamily="18" charset="0"/>
              </a:rPr>
              <a:t>.</a:t>
            </a:r>
          </a:p>
        </p:txBody>
      </p:sp>
      <p:pic>
        <p:nvPicPr>
          <p:cNvPr id="38934" name="Picture 72" descr="dish"/>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71403" y="5643835"/>
            <a:ext cx="549275"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45" name="Line 73"/>
          <p:cNvSpPr>
            <a:spLocks noChangeShapeType="1"/>
          </p:cNvSpPr>
          <p:nvPr/>
        </p:nvSpPr>
        <p:spPr bwMode="auto">
          <a:xfrm flipH="1" flipV="1">
            <a:off x="2484065" y="6004198"/>
            <a:ext cx="28892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36" name="Picture 74" descr="idirect 5100-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47440" y="5931173"/>
            <a:ext cx="936625" cy="19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47" name="Line 75"/>
          <p:cNvSpPr>
            <a:spLocks noChangeShapeType="1"/>
          </p:cNvSpPr>
          <p:nvPr/>
        </p:nvSpPr>
        <p:spPr bwMode="auto">
          <a:xfrm flipH="1" flipV="1">
            <a:off x="1187078" y="6004198"/>
            <a:ext cx="358775" cy="0"/>
          </a:xfrm>
          <a:prstGeom prst="line">
            <a:avLst/>
          </a:prstGeom>
          <a:noFill/>
          <a:ln w="44450">
            <a:solidFill>
              <a:srgbClr val="FF9900"/>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pic>
        <p:nvPicPr>
          <p:cNvPr id="38938" name="Picture 76" descr="lapto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3640" y="5532710"/>
            <a:ext cx="1041400" cy="8969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550" name="Line 78"/>
          <p:cNvSpPr>
            <a:spLocks noChangeShapeType="1"/>
          </p:cNvSpPr>
          <p:nvPr/>
        </p:nvSpPr>
        <p:spPr bwMode="auto">
          <a:xfrm flipV="1">
            <a:off x="3060328" y="1611585"/>
            <a:ext cx="1655762" cy="4392613"/>
          </a:xfrm>
          <a:prstGeom prst="line">
            <a:avLst/>
          </a:prstGeom>
          <a:noFill/>
          <a:ln w="50800" cap="rnd">
            <a:solidFill>
              <a:srgbClr val="FF9900"/>
            </a:solidFill>
            <a:prstDash val="sysDot"/>
            <a:round/>
            <a:headEnd type="triangle" w="med" len="med"/>
            <a:tailEnd/>
          </a:ln>
          <a:extLst>
            <a:ext uri="{909E8E84-426E-40DD-AFC4-6F175D3DCCD1}">
              <a14:hiddenFill xmlns:a14="http://schemas.microsoft.com/office/drawing/2010/main" xmlns="">
                <a:noFill/>
              </a14:hiddenFill>
            </a:ext>
          </a:extLst>
        </p:spPr>
        <p:txBody>
          <a:bodyPr/>
          <a:lstStyle/>
          <a:p>
            <a:endParaRPr lang="tr-TR">
              <a:solidFill>
                <a:prstClr val="black"/>
              </a:solidFill>
            </a:endParaRPr>
          </a:p>
        </p:txBody>
      </p:sp>
      <p:sp>
        <p:nvSpPr>
          <p:cNvPr id="38940" name="Text Box 80"/>
          <p:cNvSpPr txBox="1">
            <a:spLocks noChangeArrowheads="1"/>
          </p:cNvSpPr>
          <p:nvPr/>
        </p:nvSpPr>
        <p:spPr bwMode="auto">
          <a:xfrm>
            <a:off x="359990" y="2980010"/>
            <a:ext cx="5762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PC</a:t>
            </a:r>
          </a:p>
        </p:txBody>
      </p:sp>
      <p:sp>
        <p:nvSpPr>
          <p:cNvPr id="38941" name="Text Box 81"/>
          <p:cNvSpPr txBox="1">
            <a:spLocks noChangeArrowheads="1"/>
          </p:cNvSpPr>
          <p:nvPr/>
        </p:nvSpPr>
        <p:spPr bwMode="auto">
          <a:xfrm>
            <a:off x="359990" y="4059510"/>
            <a:ext cx="5762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PC</a:t>
            </a:r>
          </a:p>
        </p:txBody>
      </p:sp>
      <p:sp>
        <p:nvSpPr>
          <p:cNvPr id="38942" name="Text Box 82"/>
          <p:cNvSpPr txBox="1">
            <a:spLocks noChangeArrowheads="1"/>
          </p:cNvSpPr>
          <p:nvPr/>
        </p:nvSpPr>
        <p:spPr bwMode="auto">
          <a:xfrm>
            <a:off x="359990" y="6212160"/>
            <a:ext cx="5762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PC</a:t>
            </a:r>
          </a:p>
        </p:txBody>
      </p:sp>
      <p:sp>
        <p:nvSpPr>
          <p:cNvPr id="38943" name="Text Box 83"/>
          <p:cNvSpPr txBox="1">
            <a:spLocks noChangeArrowheads="1"/>
          </p:cNvSpPr>
          <p:nvPr/>
        </p:nvSpPr>
        <p:spPr bwMode="auto">
          <a:xfrm>
            <a:off x="1618878" y="3051448"/>
            <a:ext cx="12239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Modem</a:t>
            </a:r>
          </a:p>
        </p:txBody>
      </p:sp>
      <p:sp>
        <p:nvSpPr>
          <p:cNvPr id="38944" name="Text Box 84"/>
          <p:cNvSpPr txBox="1">
            <a:spLocks noChangeArrowheads="1"/>
          </p:cNvSpPr>
          <p:nvPr/>
        </p:nvSpPr>
        <p:spPr bwMode="auto">
          <a:xfrm>
            <a:off x="1547440" y="4059510"/>
            <a:ext cx="12239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Modem</a:t>
            </a:r>
          </a:p>
        </p:txBody>
      </p:sp>
      <p:sp>
        <p:nvSpPr>
          <p:cNvPr id="38945" name="Text Box 85"/>
          <p:cNvSpPr txBox="1">
            <a:spLocks noChangeArrowheads="1"/>
          </p:cNvSpPr>
          <p:nvPr/>
        </p:nvSpPr>
        <p:spPr bwMode="auto">
          <a:xfrm>
            <a:off x="1618878" y="6148660"/>
            <a:ext cx="12239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Modem</a:t>
            </a:r>
          </a:p>
        </p:txBody>
      </p:sp>
      <p:sp>
        <p:nvSpPr>
          <p:cNvPr id="38946" name="Text Box 86"/>
          <p:cNvSpPr txBox="1">
            <a:spLocks noChangeArrowheads="1"/>
          </p:cNvSpPr>
          <p:nvPr/>
        </p:nvSpPr>
        <p:spPr bwMode="auto">
          <a:xfrm>
            <a:off x="2555503" y="3051448"/>
            <a:ext cx="12239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Okul-1</a:t>
            </a:r>
          </a:p>
        </p:txBody>
      </p:sp>
      <p:sp>
        <p:nvSpPr>
          <p:cNvPr id="38947" name="Text Box 87"/>
          <p:cNvSpPr txBox="1">
            <a:spLocks noChangeArrowheads="1"/>
          </p:cNvSpPr>
          <p:nvPr/>
        </p:nvSpPr>
        <p:spPr bwMode="auto">
          <a:xfrm>
            <a:off x="2555503" y="4130948"/>
            <a:ext cx="12239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Okul-2</a:t>
            </a:r>
          </a:p>
        </p:txBody>
      </p:sp>
      <p:sp>
        <p:nvSpPr>
          <p:cNvPr id="38948" name="Text Box 88"/>
          <p:cNvSpPr txBox="1">
            <a:spLocks noChangeArrowheads="1"/>
          </p:cNvSpPr>
          <p:nvPr/>
        </p:nvSpPr>
        <p:spPr bwMode="auto">
          <a:xfrm>
            <a:off x="2555503" y="6364560"/>
            <a:ext cx="12239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sz="1400">
                <a:solidFill>
                  <a:srgbClr val="000000"/>
                </a:solidFill>
              </a:rPr>
              <a:t>Okul-22</a:t>
            </a:r>
          </a:p>
        </p:txBody>
      </p:sp>
      <p:sp>
        <p:nvSpPr>
          <p:cNvPr id="38949" name="Text Box 89"/>
          <p:cNvSpPr txBox="1">
            <a:spLocks noChangeArrowheads="1"/>
          </p:cNvSpPr>
          <p:nvPr/>
        </p:nvSpPr>
        <p:spPr bwMode="auto">
          <a:xfrm>
            <a:off x="3923928" y="5212035"/>
            <a:ext cx="2305050" cy="779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spcBef>
                <a:spcPct val="50000"/>
              </a:spcBef>
            </a:pPr>
            <a:r>
              <a:rPr lang="tr-TR" b="1">
                <a:solidFill>
                  <a:srgbClr val="000000"/>
                </a:solidFill>
              </a:rPr>
              <a:t>Türksat-Gölbaşı</a:t>
            </a:r>
          </a:p>
          <a:p>
            <a:pPr algn="ctr" eaLnBrk="1" hangingPunct="1">
              <a:spcBef>
                <a:spcPct val="50000"/>
              </a:spcBef>
            </a:pPr>
            <a:r>
              <a:rPr lang="tr-TR" b="1">
                <a:solidFill>
                  <a:srgbClr val="000000"/>
                </a:solidFill>
              </a:rPr>
              <a:t>HUB</a:t>
            </a:r>
          </a:p>
        </p:txBody>
      </p:sp>
      <p:sp>
        <p:nvSpPr>
          <p:cNvPr id="38950" name="Text Box 90"/>
          <p:cNvSpPr txBox="1">
            <a:spLocks noChangeArrowheads="1"/>
          </p:cNvSpPr>
          <p:nvPr/>
        </p:nvSpPr>
        <p:spPr bwMode="auto">
          <a:xfrm>
            <a:off x="6227390" y="4203973"/>
            <a:ext cx="2305050" cy="52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lnSpc>
                <a:spcPct val="50000"/>
              </a:lnSpc>
              <a:spcBef>
                <a:spcPct val="50000"/>
              </a:spcBef>
            </a:pPr>
            <a:r>
              <a:rPr lang="tr-TR" b="1">
                <a:solidFill>
                  <a:srgbClr val="000000"/>
                </a:solidFill>
              </a:rPr>
              <a:t>Karasal</a:t>
            </a:r>
            <a:r>
              <a:rPr lang="tr-TR" b="1">
                <a:solidFill>
                  <a:prstClr val="black"/>
                </a:solidFill>
              </a:rPr>
              <a:t> </a:t>
            </a:r>
            <a:r>
              <a:rPr lang="tr-TR" b="1">
                <a:solidFill>
                  <a:srgbClr val="000000"/>
                </a:solidFill>
              </a:rPr>
              <a:t>Bağlantı</a:t>
            </a:r>
          </a:p>
          <a:p>
            <a:pPr algn="ctr" eaLnBrk="1" hangingPunct="1">
              <a:lnSpc>
                <a:spcPct val="50000"/>
              </a:lnSpc>
              <a:spcBef>
                <a:spcPct val="50000"/>
              </a:spcBef>
            </a:pPr>
            <a:r>
              <a:rPr lang="tr-TR" b="1">
                <a:solidFill>
                  <a:srgbClr val="000000"/>
                </a:solidFill>
              </a:rPr>
              <a:t>İnternet</a:t>
            </a:r>
          </a:p>
        </p:txBody>
      </p:sp>
      <p:sp>
        <p:nvSpPr>
          <p:cNvPr id="38951" name="Text Box 91"/>
          <p:cNvSpPr txBox="1">
            <a:spLocks noChangeArrowheads="1"/>
          </p:cNvSpPr>
          <p:nvPr/>
        </p:nvSpPr>
        <p:spPr bwMode="auto">
          <a:xfrm>
            <a:off x="4211638" y="5799138"/>
            <a:ext cx="493236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spcBef>
                <a:spcPct val="50000"/>
              </a:spcBef>
            </a:pPr>
            <a:r>
              <a:rPr lang="tr-TR">
                <a:solidFill>
                  <a:srgbClr val="000000"/>
                </a:solidFill>
              </a:rPr>
              <a:t>Esnek ve Güvenilir Haberleşme Çözümü…</a:t>
            </a:r>
          </a:p>
        </p:txBody>
      </p:sp>
      <p:sp>
        <p:nvSpPr>
          <p:cNvPr id="38952" name="42 Dikdörtgen"/>
          <p:cNvSpPr>
            <a:spLocks noChangeArrowheads="1"/>
          </p:cNvSpPr>
          <p:nvPr/>
        </p:nvSpPr>
        <p:spPr bwMode="auto">
          <a:xfrm>
            <a:off x="2195736" y="116632"/>
            <a:ext cx="3506088"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tr-TR" altLang="tr-TR" sz="2800" b="1" dirty="0">
                <a:solidFill>
                  <a:srgbClr val="C00000"/>
                </a:solidFill>
                <a:latin typeface="Book Antiqua" pitchFamily="18" charset="0"/>
                <a:ea typeface="+mj-ea"/>
                <a:cs typeface="+mj-cs"/>
              </a:rPr>
              <a:t>VSAT TOPOLOJİSİ</a:t>
            </a:r>
          </a:p>
        </p:txBody>
      </p:sp>
      <p:sp>
        <p:nvSpPr>
          <p:cNvPr id="44" name="43 Slayt Numarası Yer Tutucusu"/>
          <p:cNvSpPr>
            <a:spLocks noGrp="1"/>
          </p:cNvSpPr>
          <p:nvPr>
            <p:ph type="sldNum" sz="quarter" idx="12"/>
          </p:nvPr>
        </p:nvSpPr>
        <p:spPr/>
        <p:txBody>
          <a:bodyPr/>
          <a:lstStyle/>
          <a:p>
            <a:pPr>
              <a:defRPr/>
            </a:pPr>
            <a:fld id="{C8DB319C-E43C-4400-9305-9D83446CB740}" type="slidenum">
              <a:rPr lang="tr-TR" smtClean="0">
                <a:solidFill>
                  <a:prstClr val="black">
                    <a:tint val="75000"/>
                  </a:prstClr>
                </a:solidFill>
              </a:rPr>
              <a:pPr>
                <a:defRPr/>
              </a:pPr>
              <a:t>60</a:t>
            </a:fld>
            <a:endParaRPr lang="tr-TR">
              <a:solidFill>
                <a:prstClr val="black">
                  <a:tint val="75000"/>
                </a:prstClr>
              </a:solidFill>
            </a:endParaRPr>
          </a:p>
        </p:txBody>
      </p:sp>
      <p:pic>
        <p:nvPicPr>
          <p:cNvPr id="42" name="41 Resim" descr="image.png"/>
          <p:cNvPicPr>
            <a:picLocks noChangeAspect="1"/>
          </p:cNvPicPr>
          <p:nvPr/>
        </p:nvPicPr>
        <p:blipFill>
          <a:blip r:embed="rId8"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8237877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repeatCount="indefinite" fill="hold" grpId="0" nodeType="afterEffect">
                                  <p:stCondLst>
                                    <p:cond delay="0"/>
                                  </p:stCondLst>
                                  <p:childTnLst>
                                    <p:set>
                                      <p:cBhvr>
                                        <p:cTn id="6" dur="1" fill="hold">
                                          <p:stCondLst>
                                            <p:cond delay="0"/>
                                          </p:stCondLst>
                                        </p:cTn>
                                        <p:tgtEl>
                                          <p:spTgt spid="105506"/>
                                        </p:tgtEl>
                                        <p:attrNameLst>
                                          <p:attrName>style.visibility</p:attrName>
                                        </p:attrNameLst>
                                      </p:cBhvr>
                                      <p:to>
                                        <p:strVal val="visible"/>
                                      </p:to>
                                    </p:set>
                                    <p:animEffect transition="in" filter="strips(downLeft)">
                                      <p:cBhvr>
                                        <p:cTn id="7" dur="500"/>
                                        <p:tgtEl>
                                          <p:spTgt spid="105506"/>
                                        </p:tgtEl>
                                      </p:cBhvr>
                                    </p:animEffect>
                                  </p:childTnLst>
                                </p:cTn>
                              </p:par>
                            </p:childTnLst>
                          </p:cTn>
                        </p:par>
                        <p:par>
                          <p:cTn id="8" fill="hold" nodeType="afterGroup">
                            <p:stCondLst>
                              <p:cond delay="500"/>
                            </p:stCondLst>
                            <p:childTnLst>
                              <p:par>
                                <p:cTn id="9" presetID="18" presetClass="entr" presetSubtype="9" repeatCount="indefinite" fill="hold" grpId="0" nodeType="afterEffect">
                                  <p:stCondLst>
                                    <p:cond delay="0"/>
                                  </p:stCondLst>
                                  <p:childTnLst>
                                    <p:set>
                                      <p:cBhvr>
                                        <p:cTn id="10" dur="1" fill="hold">
                                          <p:stCondLst>
                                            <p:cond delay="0"/>
                                          </p:stCondLst>
                                        </p:cTn>
                                        <p:tgtEl>
                                          <p:spTgt spid="105507"/>
                                        </p:tgtEl>
                                        <p:attrNameLst>
                                          <p:attrName>style.visibility</p:attrName>
                                        </p:attrNameLst>
                                      </p:cBhvr>
                                      <p:to>
                                        <p:strVal val="visible"/>
                                      </p:to>
                                    </p:set>
                                    <p:animEffect transition="in" filter="strips(upLeft)">
                                      <p:cBhvr>
                                        <p:cTn id="11" dur="500"/>
                                        <p:tgtEl>
                                          <p:spTgt spid="105507"/>
                                        </p:tgtEl>
                                      </p:cBhvr>
                                    </p:animEffect>
                                  </p:childTnLst>
                                </p:cTn>
                              </p:par>
                            </p:childTnLst>
                          </p:cTn>
                        </p:par>
                        <p:par>
                          <p:cTn id="12" fill="hold" nodeType="afterGroup">
                            <p:stCondLst>
                              <p:cond delay="1000"/>
                            </p:stCondLst>
                            <p:childTnLst>
                              <p:par>
                                <p:cTn id="13" presetID="18" presetClass="entr" presetSubtype="12" repeatCount="indefinite" fill="hold" grpId="0" nodeType="afterEffect">
                                  <p:stCondLst>
                                    <p:cond delay="0"/>
                                  </p:stCondLst>
                                  <p:childTnLst>
                                    <p:set>
                                      <p:cBhvr>
                                        <p:cTn id="14" dur="1" fill="hold">
                                          <p:stCondLst>
                                            <p:cond delay="0"/>
                                          </p:stCondLst>
                                        </p:cTn>
                                        <p:tgtEl>
                                          <p:spTgt spid="105508"/>
                                        </p:tgtEl>
                                        <p:attrNameLst>
                                          <p:attrName>style.visibility</p:attrName>
                                        </p:attrNameLst>
                                      </p:cBhvr>
                                      <p:to>
                                        <p:strVal val="visible"/>
                                      </p:to>
                                    </p:set>
                                    <p:animEffect transition="in" filter="strips(downLeft)">
                                      <p:cBhvr>
                                        <p:cTn id="15" dur="1000"/>
                                        <p:tgtEl>
                                          <p:spTgt spid="105508"/>
                                        </p:tgtEl>
                                      </p:cBhvr>
                                    </p:animEffect>
                                  </p:childTnLst>
                                </p:cTn>
                              </p:par>
                              <p:par>
                                <p:cTn id="16" presetID="4" presetClass="entr" presetSubtype="16" repeatCount="indefinite" fill="hold" grpId="0" nodeType="withEffect">
                                  <p:stCondLst>
                                    <p:cond delay="0"/>
                                  </p:stCondLst>
                                  <p:endCondLst>
                                    <p:cond evt="onNext" delay="0">
                                      <p:tgtEl>
                                        <p:sldTgt/>
                                      </p:tgtEl>
                                    </p:cond>
                                  </p:endCondLst>
                                  <p:childTnLst>
                                    <p:set>
                                      <p:cBhvr>
                                        <p:cTn id="17" dur="1" fill="hold">
                                          <p:stCondLst>
                                            <p:cond delay="0"/>
                                          </p:stCondLst>
                                        </p:cTn>
                                        <p:tgtEl>
                                          <p:spTgt spid="105493"/>
                                        </p:tgtEl>
                                        <p:attrNameLst>
                                          <p:attrName>style.visibility</p:attrName>
                                        </p:attrNameLst>
                                      </p:cBhvr>
                                      <p:to>
                                        <p:strVal val="visible"/>
                                      </p:to>
                                    </p:set>
                                    <p:animEffect transition="in" filter="box(in)">
                                      <p:cBhvr>
                                        <p:cTn id="18" dur="500"/>
                                        <p:tgtEl>
                                          <p:spTgt spid="105493"/>
                                        </p:tgtEl>
                                      </p:cBhvr>
                                    </p:animEffect>
                                  </p:childTnLst>
                                </p:cTn>
                              </p:par>
                            </p:childTnLst>
                          </p:cTn>
                        </p:par>
                        <p:par>
                          <p:cTn id="19" fill="hold" nodeType="afterGroup">
                            <p:stCondLst>
                              <p:cond delay="2000"/>
                            </p:stCondLst>
                            <p:childTnLst>
                              <p:par>
                                <p:cTn id="20" presetID="4" presetClass="entr" presetSubtype="16" repeatCount="indefinite" fill="hold" grpId="0" nodeType="afterEffect">
                                  <p:stCondLst>
                                    <p:cond delay="0"/>
                                  </p:stCondLst>
                                  <p:endCondLst>
                                    <p:cond evt="onNext" delay="0">
                                      <p:tgtEl>
                                        <p:sldTgt/>
                                      </p:tgtEl>
                                    </p:cond>
                                  </p:endCondLst>
                                  <p:childTnLst>
                                    <p:set>
                                      <p:cBhvr>
                                        <p:cTn id="21" dur="1" fill="hold">
                                          <p:stCondLst>
                                            <p:cond delay="0"/>
                                          </p:stCondLst>
                                        </p:cTn>
                                        <p:tgtEl>
                                          <p:spTgt spid="105504"/>
                                        </p:tgtEl>
                                        <p:attrNameLst>
                                          <p:attrName>style.visibility</p:attrName>
                                        </p:attrNameLst>
                                      </p:cBhvr>
                                      <p:to>
                                        <p:strVal val="visible"/>
                                      </p:to>
                                    </p:set>
                                    <p:animEffect transition="in" filter="box(in)">
                                      <p:cBhvr>
                                        <p:cTn id="22" dur="500"/>
                                        <p:tgtEl>
                                          <p:spTgt spid="105504"/>
                                        </p:tgtEl>
                                      </p:cBhvr>
                                    </p:animEffect>
                                  </p:childTnLst>
                                </p:cTn>
                              </p:par>
                              <p:par>
                                <p:cTn id="23" presetID="4" presetClass="entr" presetSubtype="16" repeatCount="indefinite" fill="hold" grpId="0" nodeType="withEffect">
                                  <p:stCondLst>
                                    <p:cond delay="0"/>
                                  </p:stCondLst>
                                  <p:endCondLst>
                                    <p:cond evt="onNext" delay="0">
                                      <p:tgtEl>
                                        <p:sldTgt/>
                                      </p:tgtEl>
                                    </p:cond>
                                  </p:endCondLst>
                                  <p:childTnLst>
                                    <p:set>
                                      <p:cBhvr>
                                        <p:cTn id="24" dur="1" fill="hold">
                                          <p:stCondLst>
                                            <p:cond delay="0"/>
                                          </p:stCondLst>
                                        </p:cTn>
                                        <p:tgtEl>
                                          <p:spTgt spid="105512"/>
                                        </p:tgtEl>
                                        <p:attrNameLst>
                                          <p:attrName>style.visibility</p:attrName>
                                        </p:attrNameLst>
                                      </p:cBhvr>
                                      <p:to>
                                        <p:strVal val="visible"/>
                                      </p:to>
                                    </p:set>
                                    <p:animEffect transition="in" filter="box(in)">
                                      <p:cBhvr>
                                        <p:cTn id="25" dur="500"/>
                                        <p:tgtEl>
                                          <p:spTgt spid="105512"/>
                                        </p:tgtEl>
                                      </p:cBhvr>
                                    </p:animEffect>
                                  </p:childTnLst>
                                </p:cTn>
                              </p:par>
                              <p:par>
                                <p:cTn id="26" presetID="4" presetClass="entr" presetSubtype="16" repeatCount="indefinite" fill="hold" grpId="0" nodeType="withEffect">
                                  <p:stCondLst>
                                    <p:cond delay="0"/>
                                  </p:stCondLst>
                                  <p:endCondLst>
                                    <p:cond evt="onNext" delay="0">
                                      <p:tgtEl>
                                        <p:sldTgt/>
                                      </p:tgtEl>
                                    </p:cond>
                                  </p:endCondLst>
                                  <p:childTnLst>
                                    <p:set>
                                      <p:cBhvr>
                                        <p:cTn id="27" dur="1" fill="hold">
                                          <p:stCondLst>
                                            <p:cond delay="0"/>
                                          </p:stCondLst>
                                        </p:cTn>
                                        <p:tgtEl>
                                          <p:spTgt spid="105533"/>
                                        </p:tgtEl>
                                        <p:attrNameLst>
                                          <p:attrName>style.visibility</p:attrName>
                                        </p:attrNameLst>
                                      </p:cBhvr>
                                      <p:to>
                                        <p:strVal val="visible"/>
                                      </p:to>
                                    </p:set>
                                    <p:animEffect transition="in" filter="box(in)">
                                      <p:cBhvr>
                                        <p:cTn id="28" dur="500"/>
                                        <p:tgtEl>
                                          <p:spTgt spid="105533"/>
                                        </p:tgtEl>
                                      </p:cBhvr>
                                    </p:animEffect>
                                  </p:childTnLst>
                                </p:cTn>
                              </p:par>
                              <p:par>
                                <p:cTn id="29" presetID="4" presetClass="entr" presetSubtype="16" repeatCount="indefinite" fill="hold" grpId="0" nodeType="withEffect">
                                  <p:stCondLst>
                                    <p:cond delay="0"/>
                                  </p:stCondLst>
                                  <p:endCondLst>
                                    <p:cond evt="onNext" delay="0">
                                      <p:tgtEl>
                                        <p:sldTgt/>
                                      </p:tgtEl>
                                    </p:cond>
                                  </p:endCondLst>
                                  <p:childTnLst>
                                    <p:set>
                                      <p:cBhvr>
                                        <p:cTn id="30" dur="1" fill="hold">
                                          <p:stCondLst>
                                            <p:cond delay="0"/>
                                          </p:stCondLst>
                                        </p:cTn>
                                        <p:tgtEl>
                                          <p:spTgt spid="105537"/>
                                        </p:tgtEl>
                                        <p:attrNameLst>
                                          <p:attrName>style.visibility</p:attrName>
                                        </p:attrNameLst>
                                      </p:cBhvr>
                                      <p:to>
                                        <p:strVal val="visible"/>
                                      </p:to>
                                    </p:set>
                                    <p:animEffect transition="in" filter="box(in)">
                                      <p:cBhvr>
                                        <p:cTn id="31" dur="500"/>
                                        <p:tgtEl>
                                          <p:spTgt spid="105537"/>
                                        </p:tgtEl>
                                      </p:cBhvr>
                                    </p:animEffect>
                                  </p:childTnLst>
                                </p:cTn>
                              </p:par>
                            </p:childTnLst>
                          </p:cTn>
                        </p:par>
                        <p:par>
                          <p:cTn id="32" fill="hold" nodeType="afterGroup">
                            <p:stCondLst>
                              <p:cond delay="2500"/>
                            </p:stCondLst>
                            <p:childTnLst>
                              <p:par>
                                <p:cTn id="33" presetID="18" presetClass="entr" presetSubtype="12" repeatCount="indefinite" fill="hold" grpId="0" nodeType="afterEffect">
                                  <p:stCondLst>
                                    <p:cond delay="0"/>
                                  </p:stCondLst>
                                  <p:childTnLst>
                                    <p:set>
                                      <p:cBhvr>
                                        <p:cTn id="34" dur="1" fill="hold">
                                          <p:stCondLst>
                                            <p:cond delay="0"/>
                                          </p:stCondLst>
                                        </p:cTn>
                                        <p:tgtEl>
                                          <p:spTgt spid="105539"/>
                                        </p:tgtEl>
                                        <p:attrNameLst>
                                          <p:attrName>style.visibility</p:attrName>
                                        </p:attrNameLst>
                                      </p:cBhvr>
                                      <p:to>
                                        <p:strVal val="visible"/>
                                      </p:to>
                                    </p:set>
                                    <p:animEffect transition="in" filter="strips(downLeft)">
                                      <p:cBhvr>
                                        <p:cTn id="35" dur="1000"/>
                                        <p:tgtEl>
                                          <p:spTgt spid="105539"/>
                                        </p:tgtEl>
                                      </p:cBhvr>
                                    </p:animEffect>
                                  </p:childTnLst>
                                </p:cTn>
                              </p:par>
                              <p:par>
                                <p:cTn id="36" presetID="4" presetClass="entr" presetSubtype="16" repeatCount="indefinite" fill="hold" grpId="0" nodeType="withEffect">
                                  <p:stCondLst>
                                    <p:cond delay="0"/>
                                  </p:stCondLst>
                                  <p:endCondLst>
                                    <p:cond evt="onNext" delay="0">
                                      <p:tgtEl>
                                        <p:sldTgt/>
                                      </p:tgtEl>
                                    </p:cond>
                                  </p:endCondLst>
                                  <p:childTnLst>
                                    <p:set>
                                      <p:cBhvr>
                                        <p:cTn id="37" dur="1" fill="hold">
                                          <p:stCondLst>
                                            <p:cond delay="0"/>
                                          </p:stCondLst>
                                        </p:cTn>
                                        <p:tgtEl>
                                          <p:spTgt spid="105545"/>
                                        </p:tgtEl>
                                        <p:attrNameLst>
                                          <p:attrName>style.visibility</p:attrName>
                                        </p:attrNameLst>
                                      </p:cBhvr>
                                      <p:to>
                                        <p:strVal val="visible"/>
                                      </p:to>
                                    </p:set>
                                    <p:animEffect transition="in" filter="box(in)">
                                      <p:cBhvr>
                                        <p:cTn id="38" dur="500"/>
                                        <p:tgtEl>
                                          <p:spTgt spid="105545"/>
                                        </p:tgtEl>
                                      </p:cBhvr>
                                    </p:animEffect>
                                  </p:childTnLst>
                                </p:cTn>
                              </p:par>
                              <p:par>
                                <p:cTn id="39" presetID="4" presetClass="entr" presetSubtype="16" repeatCount="indefinite" fill="hold" grpId="0" nodeType="withEffect">
                                  <p:stCondLst>
                                    <p:cond delay="0"/>
                                  </p:stCondLst>
                                  <p:endCondLst>
                                    <p:cond evt="onNext" delay="0">
                                      <p:tgtEl>
                                        <p:sldTgt/>
                                      </p:tgtEl>
                                    </p:cond>
                                  </p:endCondLst>
                                  <p:childTnLst>
                                    <p:set>
                                      <p:cBhvr>
                                        <p:cTn id="40" dur="1" fill="hold">
                                          <p:stCondLst>
                                            <p:cond delay="0"/>
                                          </p:stCondLst>
                                        </p:cTn>
                                        <p:tgtEl>
                                          <p:spTgt spid="105547"/>
                                        </p:tgtEl>
                                        <p:attrNameLst>
                                          <p:attrName>style.visibility</p:attrName>
                                        </p:attrNameLst>
                                      </p:cBhvr>
                                      <p:to>
                                        <p:strVal val="visible"/>
                                      </p:to>
                                    </p:set>
                                    <p:animEffect transition="in" filter="box(in)">
                                      <p:cBhvr>
                                        <p:cTn id="41" dur="500"/>
                                        <p:tgtEl>
                                          <p:spTgt spid="105547"/>
                                        </p:tgtEl>
                                      </p:cBhvr>
                                    </p:animEffect>
                                  </p:childTnLst>
                                </p:cTn>
                              </p:par>
                            </p:childTnLst>
                          </p:cTn>
                        </p:par>
                        <p:par>
                          <p:cTn id="42" fill="hold" nodeType="afterGroup">
                            <p:stCondLst>
                              <p:cond delay="3500"/>
                            </p:stCondLst>
                            <p:childTnLst>
                              <p:par>
                                <p:cTn id="43" presetID="18" presetClass="entr" presetSubtype="12" repeatCount="indefinite" fill="hold" grpId="0" nodeType="afterEffect">
                                  <p:stCondLst>
                                    <p:cond delay="0"/>
                                  </p:stCondLst>
                                  <p:childTnLst>
                                    <p:set>
                                      <p:cBhvr>
                                        <p:cTn id="44" dur="1" fill="hold">
                                          <p:stCondLst>
                                            <p:cond delay="0"/>
                                          </p:stCondLst>
                                        </p:cTn>
                                        <p:tgtEl>
                                          <p:spTgt spid="105550"/>
                                        </p:tgtEl>
                                        <p:attrNameLst>
                                          <p:attrName>style.visibility</p:attrName>
                                        </p:attrNameLst>
                                      </p:cBhvr>
                                      <p:to>
                                        <p:strVal val="visible"/>
                                      </p:to>
                                    </p:set>
                                    <p:animEffect transition="in" filter="strips(downLeft)">
                                      <p:cBhvr>
                                        <p:cTn id="45" dur="1000"/>
                                        <p:tgtEl>
                                          <p:spTgt spid="105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93" grpId="0" animBg="1"/>
      <p:bldP spid="105504" grpId="0" animBg="1"/>
      <p:bldP spid="105506" grpId="0" animBg="1"/>
      <p:bldP spid="105507" grpId="0" animBg="1"/>
      <p:bldP spid="105508" grpId="0" animBg="1"/>
      <p:bldP spid="105512" grpId="0" animBg="1"/>
      <p:bldP spid="105533" grpId="0" animBg="1"/>
      <p:bldP spid="105537" grpId="0" animBg="1"/>
      <p:bldP spid="105539" grpId="0" animBg="1"/>
      <p:bldP spid="105545" grpId="0" animBg="1"/>
      <p:bldP spid="105547" grpId="0" animBg="1"/>
      <p:bldP spid="10555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pPr>
              <a:defRPr/>
            </a:pPr>
            <a:r>
              <a:rPr lang="tr-TR" altLang="tr-TR" dirty="0" smtClean="0">
                <a:solidFill>
                  <a:srgbClr val="C00000"/>
                </a:solidFill>
              </a:rPr>
              <a:t>UYDU FİLOSU</a:t>
            </a:r>
            <a:endParaRPr lang="tr-TR" altLang="tr-TR" dirty="0">
              <a:solidFill>
                <a:srgbClr val="C00000"/>
              </a:solidFill>
            </a:endParaRPr>
          </a:p>
        </p:txBody>
      </p:sp>
      <p:sp>
        <p:nvSpPr>
          <p:cNvPr id="4" name="3 Dikdörtgen"/>
          <p:cNvSpPr>
            <a:spLocks noChangeArrowheads="1"/>
          </p:cNvSpPr>
          <p:nvPr/>
        </p:nvSpPr>
        <p:spPr bwMode="auto">
          <a:xfrm>
            <a:off x="539552" y="1052736"/>
            <a:ext cx="8208912" cy="5170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184150" algn="just">
              <a:lnSpc>
                <a:spcPct val="150000"/>
              </a:lnSpc>
              <a:buSzPct val="80000"/>
              <a:defRPr/>
            </a:pPr>
            <a:r>
              <a:rPr lang="tr-TR" sz="2000" dirty="0" smtClean="0">
                <a:solidFill>
                  <a:schemeClr val="tx1">
                    <a:lumMod val="75000"/>
                  </a:schemeClr>
                </a:solidFill>
                <a:latin typeface="Book Antiqua" pitchFamily="18" charset="0"/>
                <a:cs typeface="Times New Roman" panose="02020603050405020304" pitchFamily="18" charset="0"/>
              </a:rPr>
              <a:t>10 yıl içerisinde; </a:t>
            </a:r>
            <a:endParaRPr lang="tr-TR" sz="2000" dirty="0">
              <a:solidFill>
                <a:schemeClr val="tx1">
                  <a:lumMod val="75000"/>
                </a:schemeClr>
              </a:solidFill>
              <a:latin typeface="Book Antiqua" pitchFamily="18" charset="0"/>
              <a:cs typeface="Times New Roman" panose="02020603050405020304" pitchFamily="18" charset="0"/>
            </a:endParaRPr>
          </a:p>
          <a:p>
            <a:pPr marL="184150" algn="just">
              <a:lnSpc>
                <a:spcPct val="150000"/>
              </a:lnSpc>
              <a:buSzPct val="80000"/>
              <a:defRPr/>
            </a:pPr>
            <a:r>
              <a:rPr lang="tr-TR" sz="2000" dirty="0">
                <a:solidFill>
                  <a:schemeClr val="tx1">
                    <a:lumMod val="75000"/>
                  </a:schemeClr>
                </a:solidFill>
                <a:latin typeface="Book Antiqua" pitchFamily="18" charset="0"/>
                <a:cs typeface="Times New Roman" panose="02020603050405020304" pitchFamily="18" charset="0"/>
              </a:rPr>
              <a:t>Türksat, </a:t>
            </a:r>
            <a:r>
              <a:rPr lang="tr-TR" sz="2000" dirty="0" smtClean="0">
                <a:solidFill>
                  <a:schemeClr val="tx1">
                    <a:lumMod val="75000"/>
                  </a:schemeClr>
                </a:solidFill>
                <a:latin typeface="Book Antiqua" pitchFamily="18" charset="0"/>
                <a:cs typeface="Times New Roman" panose="02020603050405020304" pitchFamily="18" charset="0"/>
              </a:rPr>
              <a:t>2014  </a:t>
            </a:r>
            <a:r>
              <a:rPr lang="tr-TR" sz="2000" dirty="0">
                <a:solidFill>
                  <a:schemeClr val="tx1">
                    <a:lumMod val="75000"/>
                  </a:schemeClr>
                </a:solidFill>
                <a:latin typeface="Book Antiqua" pitchFamily="18" charset="0"/>
                <a:cs typeface="Times New Roman" panose="02020603050405020304" pitchFamily="18" charset="0"/>
              </a:rPr>
              <a:t>yılında Türksat 4A ve Türksat 4B uydularını, </a:t>
            </a:r>
            <a:endParaRPr lang="tr-TR" sz="2000" dirty="0" smtClean="0">
              <a:solidFill>
                <a:schemeClr val="tx1">
                  <a:lumMod val="75000"/>
                </a:schemeClr>
              </a:solidFill>
              <a:latin typeface="Book Antiqua" pitchFamily="18" charset="0"/>
              <a:cs typeface="Times New Roman" panose="02020603050405020304" pitchFamily="18" charset="0"/>
            </a:endParaRPr>
          </a:p>
          <a:p>
            <a:pPr marL="184150" algn="just">
              <a:lnSpc>
                <a:spcPct val="150000"/>
              </a:lnSpc>
              <a:buSzPct val="80000"/>
              <a:defRPr/>
            </a:pPr>
            <a:r>
              <a:rPr lang="tr-TR" sz="2000" dirty="0" smtClean="0">
                <a:solidFill>
                  <a:schemeClr val="tx1">
                    <a:lumMod val="75000"/>
                  </a:schemeClr>
                </a:solidFill>
                <a:latin typeface="Book Antiqua" pitchFamily="18" charset="0"/>
                <a:cs typeface="Times New Roman" panose="02020603050405020304" pitchFamily="18" charset="0"/>
              </a:rPr>
              <a:t>2016 </a:t>
            </a:r>
            <a:r>
              <a:rPr lang="tr-TR" sz="2000" dirty="0">
                <a:solidFill>
                  <a:schemeClr val="tx1">
                    <a:lumMod val="75000"/>
                  </a:schemeClr>
                </a:solidFill>
                <a:latin typeface="Book Antiqua" pitchFamily="18" charset="0"/>
                <a:cs typeface="Times New Roman" panose="02020603050405020304" pitchFamily="18" charset="0"/>
              </a:rPr>
              <a:t>yılı başlarında Türksat 5A</a:t>
            </a:r>
            <a:r>
              <a:rPr lang="tr-TR" sz="2000" dirty="0" smtClean="0">
                <a:solidFill>
                  <a:schemeClr val="tx1">
                    <a:lumMod val="75000"/>
                  </a:schemeClr>
                </a:solidFill>
                <a:latin typeface="Book Antiqua" pitchFamily="18" charset="0"/>
                <a:cs typeface="Times New Roman" panose="02020603050405020304" pitchFamily="18" charset="0"/>
              </a:rPr>
              <a:t>,</a:t>
            </a:r>
          </a:p>
          <a:p>
            <a:pPr marL="184150" algn="just">
              <a:lnSpc>
                <a:spcPct val="150000"/>
              </a:lnSpc>
              <a:buSzPct val="80000"/>
              <a:defRPr/>
            </a:pPr>
            <a:r>
              <a:rPr lang="tr-TR" sz="2000" dirty="0" smtClean="0">
                <a:solidFill>
                  <a:schemeClr val="tx1">
                    <a:lumMod val="75000"/>
                  </a:schemeClr>
                </a:solidFill>
                <a:latin typeface="Book Antiqua" pitchFamily="18" charset="0"/>
                <a:cs typeface="Times New Roman" panose="02020603050405020304" pitchFamily="18" charset="0"/>
              </a:rPr>
              <a:t> </a:t>
            </a:r>
            <a:r>
              <a:rPr lang="tr-TR" sz="2000" dirty="0">
                <a:solidFill>
                  <a:schemeClr val="tx1">
                    <a:lumMod val="75000"/>
                  </a:schemeClr>
                </a:solidFill>
                <a:latin typeface="Book Antiqua" pitchFamily="18" charset="0"/>
                <a:cs typeface="Times New Roman" panose="02020603050405020304" pitchFamily="18" charset="0"/>
              </a:rPr>
              <a:t>2017 yılında Türksat 6A ve </a:t>
            </a:r>
            <a:endParaRPr lang="tr-TR" sz="2000" dirty="0" smtClean="0">
              <a:solidFill>
                <a:schemeClr val="tx1">
                  <a:lumMod val="75000"/>
                </a:schemeClr>
              </a:solidFill>
              <a:latin typeface="Book Antiqua" pitchFamily="18" charset="0"/>
              <a:cs typeface="Times New Roman" panose="02020603050405020304" pitchFamily="18" charset="0"/>
            </a:endParaRPr>
          </a:p>
          <a:p>
            <a:pPr marL="184150" algn="just">
              <a:lnSpc>
                <a:spcPct val="150000"/>
              </a:lnSpc>
              <a:buSzPct val="80000"/>
              <a:defRPr/>
            </a:pPr>
            <a:r>
              <a:rPr lang="tr-TR" sz="2000" dirty="0" smtClean="0">
                <a:solidFill>
                  <a:schemeClr val="tx1">
                    <a:lumMod val="75000"/>
                  </a:schemeClr>
                </a:solidFill>
                <a:latin typeface="Book Antiqua" pitchFamily="18" charset="0"/>
                <a:cs typeface="Times New Roman" panose="02020603050405020304" pitchFamily="18" charset="0"/>
              </a:rPr>
              <a:t>2019 </a:t>
            </a:r>
            <a:r>
              <a:rPr lang="tr-TR" sz="2000" dirty="0">
                <a:solidFill>
                  <a:schemeClr val="tx1">
                    <a:lumMod val="75000"/>
                  </a:schemeClr>
                </a:solidFill>
                <a:latin typeface="Book Antiqua" pitchFamily="18" charset="0"/>
                <a:cs typeface="Times New Roman" panose="02020603050405020304" pitchFamily="18" charset="0"/>
              </a:rPr>
              <a:t>yılında da Türksat 7A ve 7B uydularını uzaya fırlatarak ve </a:t>
            </a:r>
            <a:r>
              <a:rPr lang="tr-TR" sz="2000" dirty="0" smtClean="0">
                <a:solidFill>
                  <a:schemeClr val="tx1">
                    <a:lumMod val="75000"/>
                  </a:schemeClr>
                </a:solidFill>
                <a:latin typeface="Book Antiqua" pitchFamily="18" charset="0"/>
                <a:cs typeface="Times New Roman" panose="02020603050405020304" pitchFamily="18" charset="0"/>
              </a:rPr>
              <a:t>en </a:t>
            </a:r>
            <a:r>
              <a:rPr lang="tr-TR" sz="2000" dirty="0">
                <a:solidFill>
                  <a:schemeClr val="tx1">
                    <a:lumMod val="75000"/>
                  </a:schemeClr>
                </a:solidFill>
                <a:latin typeface="Book Antiqua" pitchFamily="18" charset="0"/>
                <a:cs typeface="Times New Roman" panose="02020603050405020304" pitchFamily="18" charset="0"/>
              </a:rPr>
              <a:t>az üçü ülkemizde üretilmiş toplam 7 (yedi) uydudan müteşekkil bir uydu filosu ile Güney Amerika, Kuzey Amerika’nın Doğusu, Avrupa, Asya ve Afrika’nın tamamı ile Avustralya’nın batısını kapsama alanına katarak dünya üzerindeki karasal alanlarının %73’üne ve dünya nüfusunun %91’ine erişim imkânına kavuşmuş olacaktır.</a:t>
            </a:r>
          </a:p>
        </p:txBody>
      </p:sp>
      <p:pic>
        <p:nvPicPr>
          <p:cNvPr id="5" name="4 Resim" descr="image.png"/>
          <p:cNvPicPr>
            <a:picLocks noChangeAspect="1"/>
          </p:cNvPicPr>
          <p:nvPr/>
        </p:nvPicPr>
        <p:blipFill>
          <a:blip r:embed="rId2"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1140582436"/>
      </p:ext>
    </p:extLst>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58" descr="http://openclipart.org/people/neocreo/neocreo_Blue_World_Map.png"/>
          <p:cNvPicPr>
            <a:picLocks noChangeAspect="1" noChangeArrowheads="1"/>
          </p:cNvPicPr>
          <p:nvPr/>
        </p:nvPicPr>
        <p:blipFill>
          <a:blip r:embed="rId3" cstate="email"/>
          <a:srcRect/>
          <a:stretch>
            <a:fillRect/>
          </a:stretch>
        </p:blipFill>
        <p:spPr bwMode="auto">
          <a:xfrm>
            <a:off x="1785938" y="899666"/>
            <a:ext cx="5214937" cy="2673350"/>
          </a:xfrm>
          <a:prstGeom prst="rect">
            <a:avLst/>
          </a:prstGeom>
          <a:noFill/>
          <a:ln w="9525">
            <a:noFill/>
            <a:miter lim="800000"/>
            <a:headEnd/>
            <a:tailEnd/>
          </a:ln>
        </p:spPr>
      </p:pic>
      <p:sp>
        <p:nvSpPr>
          <p:cNvPr id="22" name="21 Oval"/>
          <p:cNvSpPr/>
          <p:nvPr/>
        </p:nvSpPr>
        <p:spPr>
          <a:xfrm>
            <a:off x="4643438" y="1247229"/>
            <a:ext cx="1319212" cy="825500"/>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3" name="22 Oval"/>
          <p:cNvSpPr/>
          <p:nvPr/>
        </p:nvSpPr>
        <p:spPr>
          <a:xfrm>
            <a:off x="4643438" y="1461542"/>
            <a:ext cx="347662" cy="344487"/>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4" name="23 Oval"/>
          <p:cNvSpPr/>
          <p:nvPr/>
        </p:nvSpPr>
        <p:spPr>
          <a:xfrm>
            <a:off x="3929063" y="951954"/>
            <a:ext cx="904875" cy="968375"/>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5" name="24 Oval"/>
          <p:cNvSpPr/>
          <p:nvPr/>
        </p:nvSpPr>
        <p:spPr>
          <a:xfrm>
            <a:off x="4500563" y="2033042"/>
            <a:ext cx="693737" cy="757237"/>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6" name="25 Oval"/>
          <p:cNvSpPr/>
          <p:nvPr/>
        </p:nvSpPr>
        <p:spPr>
          <a:xfrm>
            <a:off x="4714875" y="2533104"/>
            <a:ext cx="207963" cy="206375"/>
          </a:xfrm>
          <a:prstGeom prst="ellipse">
            <a:avLst/>
          </a:prstGeom>
          <a:solidFill>
            <a:schemeClr val="accent1">
              <a:lumMod val="40000"/>
              <a:lumOff val="60000"/>
              <a:alpha val="8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7" name="26 Oval"/>
          <p:cNvSpPr/>
          <p:nvPr/>
        </p:nvSpPr>
        <p:spPr>
          <a:xfrm>
            <a:off x="4500563" y="2318792"/>
            <a:ext cx="207962" cy="206375"/>
          </a:xfrm>
          <a:prstGeom prst="ellipse">
            <a:avLst/>
          </a:prstGeom>
          <a:solidFill>
            <a:schemeClr val="accent1">
              <a:lumMod val="40000"/>
              <a:lumOff val="60000"/>
              <a:alpha val="8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8" name="27 Oval"/>
          <p:cNvSpPr/>
          <p:nvPr/>
        </p:nvSpPr>
        <p:spPr>
          <a:xfrm>
            <a:off x="6000750" y="1961604"/>
            <a:ext cx="207963" cy="206375"/>
          </a:xfrm>
          <a:prstGeom prst="ellipse">
            <a:avLst/>
          </a:prstGeom>
          <a:solidFill>
            <a:schemeClr val="accent1">
              <a:lumMod val="40000"/>
              <a:lumOff val="60000"/>
              <a:alpha val="8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29" name="28 Oval"/>
          <p:cNvSpPr/>
          <p:nvPr/>
        </p:nvSpPr>
        <p:spPr>
          <a:xfrm>
            <a:off x="5857875" y="2175917"/>
            <a:ext cx="207963" cy="206375"/>
          </a:xfrm>
          <a:prstGeom prst="ellipse">
            <a:avLst/>
          </a:prstGeom>
          <a:solidFill>
            <a:schemeClr val="accent1">
              <a:lumMod val="40000"/>
              <a:lumOff val="60000"/>
              <a:alpha val="8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0" name="29 Oval"/>
          <p:cNvSpPr/>
          <p:nvPr/>
        </p:nvSpPr>
        <p:spPr>
          <a:xfrm>
            <a:off x="4786313" y="1461542"/>
            <a:ext cx="714375" cy="571500"/>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1" name="30 Oval"/>
          <p:cNvSpPr/>
          <p:nvPr/>
        </p:nvSpPr>
        <p:spPr>
          <a:xfrm>
            <a:off x="4357688" y="1961604"/>
            <a:ext cx="1000125" cy="1000125"/>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2" name="31 Oval"/>
          <p:cNvSpPr/>
          <p:nvPr/>
        </p:nvSpPr>
        <p:spPr>
          <a:xfrm>
            <a:off x="4143375" y="1461542"/>
            <a:ext cx="714375" cy="571500"/>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3" name="32 Oval"/>
          <p:cNvSpPr/>
          <p:nvPr/>
        </p:nvSpPr>
        <p:spPr>
          <a:xfrm>
            <a:off x="4714875" y="1390104"/>
            <a:ext cx="642938" cy="500063"/>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4" name="33 Oval"/>
          <p:cNvSpPr/>
          <p:nvPr/>
        </p:nvSpPr>
        <p:spPr>
          <a:xfrm>
            <a:off x="4286250" y="1390104"/>
            <a:ext cx="571500" cy="571500"/>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5" name="34 Oval"/>
          <p:cNvSpPr/>
          <p:nvPr/>
        </p:nvSpPr>
        <p:spPr>
          <a:xfrm>
            <a:off x="4714875" y="1390104"/>
            <a:ext cx="285750" cy="428625"/>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6" name="35 Oval"/>
          <p:cNvSpPr/>
          <p:nvPr/>
        </p:nvSpPr>
        <p:spPr>
          <a:xfrm>
            <a:off x="4786313" y="1390104"/>
            <a:ext cx="1500187" cy="1000125"/>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7" name="36 Oval"/>
          <p:cNvSpPr/>
          <p:nvPr/>
        </p:nvSpPr>
        <p:spPr>
          <a:xfrm>
            <a:off x="4286250" y="1390104"/>
            <a:ext cx="714375" cy="571500"/>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8" name="37 Oval"/>
          <p:cNvSpPr/>
          <p:nvPr/>
        </p:nvSpPr>
        <p:spPr>
          <a:xfrm>
            <a:off x="4071938" y="1604417"/>
            <a:ext cx="1214437" cy="1500187"/>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39" name="38 Oval"/>
          <p:cNvSpPr/>
          <p:nvPr/>
        </p:nvSpPr>
        <p:spPr>
          <a:xfrm>
            <a:off x="4786313" y="1961604"/>
            <a:ext cx="1143000" cy="785813"/>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40" name="39 Oval"/>
          <p:cNvSpPr/>
          <p:nvPr/>
        </p:nvSpPr>
        <p:spPr>
          <a:xfrm>
            <a:off x="4786313" y="1247229"/>
            <a:ext cx="2000250" cy="1500188"/>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41" name="40 Oval"/>
          <p:cNvSpPr/>
          <p:nvPr/>
        </p:nvSpPr>
        <p:spPr>
          <a:xfrm>
            <a:off x="3857625" y="1032917"/>
            <a:ext cx="1214438" cy="1214437"/>
          </a:xfrm>
          <a:prstGeom prst="ellipse">
            <a:avLst/>
          </a:prstGeom>
          <a:solidFill>
            <a:srgbClr val="92D050">
              <a:alpha val="85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42" name="41 Oval"/>
          <p:cNvSpPr/>
          <p:nvPr/>
        </p:nvSpPr>
        <p:spPr>
          <a:xfrm>
            <a:off x="3357563" y="1175792"/>
            <a:ext cx="1000125" cy="1714500"/>
          </a:xfrm>
          <a:prstGeom prst="ellipse">
            <a:avLst/>
          </a:prstGeom>
          <a:solidFill>
            <a:schemeClr val="tx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tr-TR" dirty="0">
              <a:solidFill>
                <a:srgbClr val="FFFFFF"/>
              </a:solidFill>
            </a:endParaRPr>
          </a:p>
        </p:txBody>
      </p:sp>
      <p:sp>
        <p:nvSpPr>
          <p:cNvPr id="42008" name="43 Dikdörtgen"/>
          <p:cNvSpPr>
            <a:spLocks noChangeArrowheads="1"/>
          </p:cNvSpPr>
          <p:nvPr/>
        </p:nvSpPr>
        <p:spPr bwMode="auto">
          <a:xfrm>
            <a:off x="755575" y="3768725"/>
            <a:ext cx="7200801" cy="2677656"/>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73050" lvl="1" indent="-273050" fontAlgn="base">
              <a:spcBef>
                <a:spcPct val="0"/>
              </a:spcBef>
              <a:spcAft>
                <a:spcPct val="0"/>
              </a:spcAft>
              <a:buClr>
                <a:srgbClr val="5F4545"/>
              </a:buClr>
              <a:buSzPct val="63000"/>
            </a:pPr>
            <a:r>
              <a:rPr lang="tr-TR" sz="2800" dirty="0" smtClean="0">
                <a:solidFill>
                  <a:srgbClr val="000000"/>
                </a:solidFill>
                <a:latin typeface="Book Antiqua" pitchFamily="18" charset="0"/>
                <a:cs typeface="Times New Roman" pitchFamily="18" charset="0"/>
              </a:rPr>
              <a:t>2019 yılı ile birlikte</a:t>
            </a:r>
            <a:r>
              <a:rPr lang="en-US" sz="2800" dirty="0" smtClean="0">
                <a:solidFill>
                  <a:srgbClr val="000000"/>
                </a:solidFill>
                <a:latin typeface="Book Antiqua" pitchFamily="18" charset="0"/>
                <a:cs typeface="Times New Roman" pitchFamily="18" charset="0"/>
              </a:rPr>
              <a:t>,</a:t>
            </a:r>
            <a:endParaRPr lang="en-US" sz="2800" dirty="0">
              <a:solidFill>
                <a:srgbClr val="000000"/>
              </a:solidFill>
              <a:latin typeface="Book Antiqua" pitchFamily="18" charset="0"/>
              <a:cs typeface="Times New Roman" pitchFamily="18" charset="0"/>
            </a:endParaRPr>
          </a:p>
          <a:p>
            <a:pPr marL="273050" lvl="1" indent="-273050" fontAlgn="base">
              <a:spcBef>
                <a:spcPct val="0"/>
              </a:spcBef>
              <a:spcAft>
                <a:spcPct val="0"/>
              </a:spcAft>
              <a:buClr>
                <a:srgbClr val="5F4545"/>
              </a:buClr>
              <a:buSzPct val="63000"/>
            </a:pPr>
            <a:r>
              <a:rPr lang="en-US" sz="2800" dirty="0">
                <a:solidFill>
                  <a:srgbClr val="000000"/>
                </a:solidFill>
                <a:latin typeface="Book Antiqua" pitchFamily="18" charset="0"/>
                <a:cs typeface="Times New Roman" pitchFamily="18" charset="0"/>
              </a:rPr>
              <a:t>  </a:t>
            </a:r>
          </a:p>
          <a:p>
            <a:pPr marL="1187450" lvl="3" indent="-273050" fontAlgn="base">
              <a:spcBef>
                <a:spcPct val="0"/>
              </a:spcBef>
              <a:spcAft>
                <a:spcPct val="0"/>
              </a:spcAft>
              <a:buClr>
                <a:srgbClr val="924C0C">
                  <a:lumMod val="75000"/>
                </a:srgbClr>
              </a:buClr>
              <a:buSzPct val="120000"/>
              <a:buFont typeface="Arial Black" pitchFamily="34" charset="0"/>
              <a:buChar char="•"/>
            </a:pPr>
            <a:r>
              <a:rPr lang="en-US" sz="2800" dirty="0">
                <a:solidFill>
                  <a:srgbClr val="000000"/>
                </a:solidFill>
                <a:latin typeface="Book Antiqua" pitchFamily="18" charset="0"/>
                <a:cs typeface="Times New Roman" pitchFamily="18" charset="0"/>
              </a:rPr>
              <a:t>% 73</a:t>
            </a:r>
            <a:r>
              <a:rPr lang="tr-TR" sz="2800" dirty="0">
                <a:solidFill>
                  <a:srgbClr val="000000"/>
                </a:solidFill>
                <a:latin typeface="Book Antiqua" pitchFamily="18" charset="0"/>
                <a:cs typeface="Times New Roman" pitchFamily="18" charset="0"/>
              </a:rPr>
              <a:t> </a:t>
            </a:r>
            <a:r>
              <a:rPr lang="tr-TR" sz="2800" dirty="0" smtClean="0">
                <a:solidFill>
                  <a:srgbClr val="000000"/>
                </a:solidFill>
                <a:latin typeface="Book Antiqua" pitchFamily="18" charset="0"/>
                <a:cs typeface="Times New Roman" pitchFamily="18" charset="0"/>
              </a:rPr>
              <a:t>Karasal Kapsama Alanı,</a:t>
            </a:r>
            <a:endParaRPr lang="en-US" sz="2800" dirty="0">
              <a:solidFill>
                <a:srgbClr val="000000"/>
              </a:solidFill>
              <a:latin typeface="Book Antiqua" pitchFamily="18" charset="0"/>
              <a:cs typeface="Times New Roman" pitchFamily="18" charset="0"/>
            </a:endParaRPr>
          </a:p>
          <a:p>
            <a:pPr marL="1187450" lvl="3" indent="-273050" fontAlgn="base">
              <a:spcBef>
                <a:spcPct val="0"/>
              </a:spcBef>
              <a:spcAft>
                <a:spcPct val="0"/>
              </a:spcAft>
              <a:buClr>
                <a:srgbClr val="924C0C">
                  <a:lumMod val="75000"/>
                </a:srgbClr>
              </a:buClr>
              <a:buSzPct val="120000"/>
              <a:buFont typeface="Arial Black" pitchFamily="34" charset="0"/>
              <a:buChar char="•"/>
            </a:pPr>
            <a:r>
              <a:rPr lang="en-US" sz="2800" dirty="0">
                <a:solidFill>
                  <a:srgbClr val="000000"/>
                </a:solidFill>
                <a:latin typeface="Book Antiqua" pitchFamily="18" charset="0"/>
                <a:cs typeface="Times New Roman" pitchFamily="18" charset="0"/>
              </a:rPr>
              <a:t>% 91</a:t>
            </a:r>
            <a:r>
              <a:rPr lang="tr-TR" sz="2800" dirty="0">
                <a:solidFill>
                  <a:srgbClr val="000000"/>
                </a:solidFill>
                <a:latin typeface="Book Antiqua" pitchFamily="18" charset="0"/>
                <a:cs typeface="Times New Roman" pitchFamily="18" charset="0"/>
              </a:rPr>
              <a:t> </a:t>
            </a:r>
            <a:r>
              <a:rPr lang="tr-TR" sz="2800" dirty="0" smtClean="0">
                <a:solidFill>
                  <a:srgbClr val="000000"/>
                </a:solidFill>
                <a:latin typeface="Book Antiqua" pitchFamily="18" charset="0"/>
                <a:cs typeface="Times New Roman" pitchFamily="18" charset="0"/>
              </a:rPr>
              <a:t>Dünya Nüfusu Kapsamı,</a:t>
            </a:r>
            <a:endParaRPr lang="en-US" sz="2800" dirty="0">
              <a:solidFill>
                <a:srgbClr val="000000"/>
              </a:solidFill>
              <a:latin typeface="Book Antiqua" pitchFamily="18" charset="0"/>
              <a:cs typeface="Times New Roman" pitchFamily="18" charset="0"/>
            </a:endParaRPr>
          </a:p>
          <a:p>
            <a:pPr marL="1187450" lvl="3" indent="-273050" fontAlgn="base">
              <a:spcBef>
                <a:spcPct val="0"/>
              </a:spcBef>
              <a:spcAft>
                <a:spcPct val="0"/>
              </a:spcAft>
              <a:buClr>
                <a:srgbClr val="5F4545"/>
              </a:buClr>
              <a:buSzPct val="63000"/>
              <a:buFont typeface="Arial Black" pitchFamily="34" charset="0"/>
              <a:buChar char="•"/>
            </a:pPr>
            <a:endParaRPr lang="en-US" sz="2800" dirty="0">
              <a:solidFill>
                <a:srgbClr val="000000"/>
              </a:solidFill>
              <a:latin typeface="Book Antiqua" pitchFamily="18" charset="0"/>
              <a:cs typeface="Times New Roman" pitchFamily="18" charset="0"/>
            </a:endParaRPr>
          </a:p>
          <a:p>
            <a:pPr marL="273050" lvl="1" indent="-273050" fontAlgn="base">
              <a:spcBef>
                <a:spcPct val="0"/>
              </a:spcBef>
              <a:spcAft>
                <a:spcPct val="0"/>
              </a:spcAft>
              <a:buClr>
                <a:srgbClr val="5F4545"/>
              </a:buClr>
              <a:buSzPct val="63000"/>
            </a:pPr>
            <a:r>
              <a:rPr lang="tr-TR" sz="2800" dirty="0" err="1" smtClean="0">
                <a:solidFill>
                  <a:srgbClr val="000000"/>
                </a:solidFill>
                <a:latin typeface="Book Antiqua" pitchFamily="18" charset="0"/>
                <a:cs typeface="Times New Roman" pitchFamily="18" charset="0"/>
              </a:rPr>
              <a:t>Türksat</a:t>
            </a:r>
            <a:r>
              <a:rPr lang="tr-TR" sz="2800" dirty="0" smtClean="0">
                <a:solidFill>
                  <a:srgbClr val="000000"/>
                </a:solidFill>
                <a:latin typeface="Book Antiqua" pitchFamily="18" charset="0"/>
                <a:cs typeface="Times New Roman" pitchFamily="18" charset="0"/>
              </a:rPr>
              <a:t> Uydu Filosu </a:t>
            </a:r>
            <a:r>
              <a:rPr lang="tr-TR" sz="2800" dirty="0">
                <a:solidFill>
                  <a:srgbClr val="000000"/>
                </a:solidFill>
                <a:latin typeface="Book Antiqua" pitchFamily="18" charset="0"/>
                <a:cs typeface="Times New Roman" pitchFamily="18" charset="0"/>
              </a:rPr>
              <a:t>k</a:t>
            </a:r>
            <a:r>
              <a:rPr lang="tr-TR" sz="2800" dirty="0" smtClean="0">
                <a:solidFill>
                  <a:srgbClr val="000000"/>
                </a:solidFill>
                <a:latin typeface="Book Antiqua" pitchFamily="18" charset="0"/>
                <a:cs typeface="Times New Roman" pitchFamily="18" charset="0"/>
              </a:rPr>
              <a:t>apsamına girecektir</a:t>
            </a:r>
            <a:r>
              <a:rPr lang="tr-TR" sz="2200" dirty="0" smtClean="0">
                <a:solidFill>
                  <a:srgbClr val="000000"/>
                </a:solidFill>
                <a:latin typeface="Book Antiqua" pitchFamily="18" charset="0"/>
              </a:rPr>
              <a:t>.</a:t>
            </a:r>
            <a:endParaRPr lang="en-US" sz="2400" dirty="0">
              <a:solidFill>
                <a:srgbClr val="000000"/>
              </a:solidFill>
              <a:latin typeface="Book Antiqua" pitchFamily="18" charset="0"/>
            </a:endParaRPr>
          </a:p>
        </p:txBody>
      </p:sp>
      <p:sp>
        <p:nvSpPr>
          <p:cNvPr id="44" name="Metin kutusu 43"/>
          <p:cNvSpPr txBox="1"/>
          <p:nvPr/>
        </p:nvSpPr>
        <p:spPr>
          <a:xfrm>
            <a:off x="971600" y="116632"/>
            <a:ext cx="7200800" cy="523220"/>
          </a:xfrm>
          <a:prstGeom prst="rect">
            <a:avLst/>
          </a:prstGeom>
          <a:noFill/>
        </p:spPr>
        <p:txBody>
          <a:bodyPr wrap="square" rtlCol="0" anchor="ctr">
            <a:spAutoFit/>
          </a:bodyPr>
          <a:lstStyle/>
          <a:p>
            <a:pPr algn="ctr" fontAlgn="base">
              <a:spcBef>
                <a:spcPct val="0"/>
              </a:spcBef>
              <a:spcAft>
                <a:spcPct val="0"/>
              </a:spcAft>
            </a:pPr>
            <a:r>
              <a:rPr lang="tr-TR" altLang="tr-TR" sz="2800" b="1" dirty="0" smtClean="0">
                <a:solidFill>
                  <a:srgbClr val="C00000"/>
                </a:solidFill>
                <a:latin typeface="Book Antiqua" pitchFamily="18" charset="0"/>
                <a:ea typeface="+mj-ea"/>
                <a:cs typeface="+mj-cs"/>
              </a:rPr>
              <a:t>STRATEJİK UYDU PLANI</a:t>
            </a:r>
            <a:endParaRPr lang="tr-TR" altLang="tr-TR" sz="2800" b="1" dirty="0">
              <a:solidFill>
                <a:srgbClr val="C00000"/>
              </a:solidFill>
              <a:latin typeface="Book Antiqua" pitchFamily="18" charset="0"/>
              <a:ea typeface="+mj-ea"/>
              <a:cs typeface="+mj-cs"/>
            </a:endParaRPr>
          </a:p>
        </p:txBody>
      </p:sp>
      <p:pic>
        <p:nvPicPr>
          <p:cNvPr id="43" name="42 Resim" descr="image.png"/>
          <p:cNvPicPr>
            <a:picLocks noChangeAspect="1"/>
          </p:cNvPicPr>
          <p:nvPr/>
        </p:nvPicPr>
        <p:blipFill>
          <a:blip r:embed="rId4"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151026077"/>
      </p:ext>
    </p:extLst>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43"/>
          <p:cNvSpPr txBox="1"/>
          <p:nvPr/>
        </p:nvSpPr>
        <p:spPr>
          <a:xfrm>
            <a:off x="755576" y="-98811"/>
            <a:ext cx="7200800" cy="954107"/>
          </a:xfrm>
          <a:prstGeom prst="rect">
            <a:avLst/>
          </a:prstGeom>
          <a:noFill/>
        </p:spPr>
        <p:txBody>
          <a:bodyPr wrap="square" rtlCol="0" anchor="ctr">
            <a:spAutoFit/>
          </a:bodyPr>
          <a:lstStyle/>
          <a:p>
            <a:pPr algn="ctr" fontAlgn="base">
              <a:spcBef>
                <a:spcPct val="0"/>
              </a:spcBef>
              <a:spcAft>
                <a:spcPct val="0"/>
              </a:spcAft>
            </a:pPr>
            <a:r>
              <a:rPr lang="tr-TR" altLang="tr-TR" sz="2800" b="1" dirty="0" smtClean="0">
                <a:solidFill>
                  <a:srgbClr val="C00000"/>
                </a:solidFill>
                <a:latin typeface="Book Antiqua" pitchFamily="18" charset="0"/>
                <a:ea typeface="+mj-ea"/>
                <a:cs typeface="+mj-cs"/>
              </a:rPr>
              <a:t>TÜRKİYE’NİN </a:t>
            </a:r>
            <a:endParaRPr lang="tr-TR" altLang="tr-TR" sz="2800" b="1" dirty="0" smtClean="0">
              <a:solidFill>
                <a:srgbClr val="C00000"/>
              </a:solidFill>
              <a:latin typeface="Book Antiqua" pitchFamily="18" charset="0"/>
              <a:ea typeface="+mj-ea"/>
              <a:cs typeface="+mj-cs"/>
            </a:endParaRPr>
          </a:p>
          <a:p>
            <a:pPr algn="ctr" fontAlgn="base">
              <a:spcBef>
                <a:spcPct val="0"/>
              </a:spcBef>
              <a:spcAft>
                <a:spcPct val="0"/>
              </a:spcAft>
            </a:pPr>
            <a:r>
              <a:rPr lang="tr-TR" altLang="tr-TR" sz="2800" b="1" dirty="0" smtClean="0">
                <a:solidFill>
                  <a:srgbClr val="C00000"/>
                </a:solidFill>
                <a:latin typeface="Book Antiqua" pitchFamily="18" charset="0"/>
                <a:ea typeface="+mj-ea"/>
                <a:cs typeface="+mj-cs"/>
              </a:rPr>
              <a:t>BİLİŞİM </a:t>
            </a:r>
            <a:r>
              <a:rPr lang="tr-TR" altLang="tr-TR" sz="2800" b="1" dirty="0" smtClean="0">
                <a:solidFill>
                  <a:srgbClr val="C00000"/>
                </a:solidFill>
                <a:latin typeface="Book Antiqua" pitchFamily="18" charset="0"/>
                <a:ea typeface="+mj-ea"/>
                <a:cs typeface="+mj-cs"/>
              </a:rPr>
              <a:t>GÜCÜ SGK</a:t>
            </a:r>
            <a:endParaRPr lang="tr-TR" altLang="tr-TR" sz="2800" b="1" dirty="0">
              <a:solidFill>
                <a:srgbClr val="C00000"/>
              </a:solidFill>
              <a:latin typeface="Book Antiqua" pitchFamily="18" charset="0"/>
              <a:ea typeface="+mj-ea"/>
              <a:cs typeface="+mj-cs"/>
            </a:endParaRPr>
          </a:p>
        </p:txBody>
      </p:sp>
      <p:pic>
        <p:nvPicPr>
          <p:cNvPr id="3" name="2 Resim" descr="Başlıksız-2.png"/>
          <p:cNvPicPr>
            <a:picLocks noChangeAspect="1"/>
          </p:cNvPicPr>
          <p:nvPr/>
        </p:nvPicPr>
        <p:blipFill>
          <a:blip r:embed="rId2" cstate="print"/>
          <a:stretch>
            <a:fillRect/>
          </a:stretch>
        </p:blipFill>
        <p:spPr>
          <a:xfrm>
            <a:off x="395535" y="1268760"/>
            <a:ext cx="8578627" cy="5112568"/>
          </a:xfrm>
          <a:prstGeom prst="rect">
            <a:avLst/>
          </a:prstGeom>
          <a:effectLst>
            <a:softEdge rad="63500"/>
          </a:effectLst>
        </p:spPr>
      </p:pic>
      <p:pic>
        <p:nvPicPr>
          <p:cNvPr id="4" name="3 Resim" descr="image.png"/>
          <p:cNvPicPr>
            <a:picLocks noChangeAspect="1"/>
          </p:cNvPicPr>
          <p:nvPr/>
        </p:nvPicPr>
        <p:blipFill>
          <a:blip r:embed="rId3" cstate="print"/>
          <a:stretch>
            <a:fillRect/>
          </a:stretch>
        </p:blipFill>
        <p:spPr>
          <a:xfrm>
            <a:off x="6876256" y="116632"/>
            <a:ext cx="2195736" cy="575027"/>
          </a:xfrm>
          <a:prstGeom prst="rect">
            <a:avLst/>
          </a:prstGeom>
        </p:spPr>
      </p:pic>
    </p:spTree>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8" name="2 İçerik Yer Tutucusu"/>
          <p:cNvSpPr>
            <a:spLocks noGrp="1"/>
          </p:cNvSpPr>
          <p:nvPr>
            <p:ph idx="1"/>
          </p:nvPr>
        </p:nvSpPr>
        <p:spPr>
          <a:xfrm>
            <a:off x="611560" y="3501008"/>
            <a:ext cx="8229600" cy="4248472"/>
          </a:xfrm>
        </p:spPr>
        <p:txBody>
          <a:bodyPr/>
          <a:lstStyle/>
          <a:p>
            <a:pPr algn="ctr" eaLnBrk="1" fontAlgn="auto" hangingPunct="1">
              <a:spcAft>
                <a:spcPts val="0"/>
              </a:spcAft>
              <a:buNone/>
              <a:defRPr/>
            </a:pPr>
            <a:r>
              <a:rPr lang="tr-TR" sz="3200" b="1" i="1" dirty="0" smtClean="0">
                <a:solidFill>
                  <a:srgbClr val="0000FF"/>
                </a:solidFill>
              </a:rPr>
              <a:t>Teşekkür Ederiz</a:t>
            </a:r>
            <a:r>
              <a:rPr lang="tr-TR" sz="3200" b="1" i="1" dirty="0" smtClean="0">
                <a:solidFill>
                  <a:srgbClr val="0000FF"/>
                </a:solidFill>
              </a:rPr>
              <a:t>.</a:t>
            </a:r>
          </a:p>
          <a:p>
            <a:pPr algn="ctr" eaLnBrk="1" fontAlgn="auto" hangingPunct="1">
              <a:spcAft>
                <a:spcPts val="0"/>
              </a:spcAft>
              <a:buNone/>
              <a:defRPr/>
            </a:pPr>
            <a:endParaRPr lang="tr-TR" sz="1600" b="1" dirty="0" smtClean="0">
              <a:solidFill>
                <a:srgbClr val="0000FF"/>
              </a:solidFill>
            </a:endParaRPr>
          </a:p>
          <a:p>
            <a:pPr algn="ctr" eaLnBrk="1" fontAlgn="auto" hangingPunct="1">
              <a:spcAft>
                <a:spcPts val="0"/>
              </a:spcAft>
              <a:buNone/>
              <a:defRPr/>
            </a:pPr>
            <a:endParaRPr lang="tr-TR" sz="1800" b="1" dirty="0" smtClean="0">
              <a:solidFill>
                <a:srgbClr val="0000FF"/>
              </a:solidFill>
            </a:endParaRPr>
          </a:p>
          <a:p>
            <a:pPr algn="ctr" eaLnBrk="1" fontAlgn="auto" hangingPunct="1">
              <a:spcAft>
                <a:spcPts val="0"/>
              </a:spcAft>
              <a:buNone/>
              <a:defRPr/>
            </a:pPr>
            <a:endParaRPr lang="tr-TR" sz="1000" b="1" dirty="0" smtClean="0">
              <a:solidFill>
                <a:srgbClr val="0000FF"/>
              </a:solidFill>
            </a:endParaRPr>
          </a:p>
          <a:p>
            <a:pPr algn="ctr" eaLnBrk="1" fontAlgn="auto" hangingPunct="1">
              <a:spcAft>
                <a:spcPts val="0"/>
              </a:spcAft>
              <a:buNone/>
              <a:defRPr/>
            </a:pPr>
            <a:r>
              <a:rPr lang="tr-TR" sz="1800" b="1" dirty="0" smtClean="0">
                <a:solidFill>
                  <a:srgbClr val="0000FF"/>
                </a:solidFill>
              </a:rPr>
              <a:t>Adem ONAR</a:t>
            </a:r>
          </a:p>
          <a:p>
            <a:pPr algn="ctr" eaLnBrk="1" fontAlgn="auto" hangingPunct="1">
              <a:spcAft>
                <a:spcPts val="0"/>
              </a:spcAft>
              <a:buNone/>
              <a:defRPr/>
            </a:pPr>
            <a:r>
              <a:rPr lang="tr-TR" sz="1800" b="1" dirty="0" smtClean="0">
                <a:solidFill>
                  <a:srgbClr val="0000FF"/>
                </a:solidFill>
              </a:rPr>
              <a:t>ÇSGB Bakanlık Bilişim Koordinatörü ve </a:t>
            </a:r>
          </a:p>
          <a:p>
            <a:pPr algn="ctr" eaLnBrk="1" fontAlgn="auto" hangingPunct="1">
              <a:spcAft>
                <a:spcPts val="0"/>
              </a:spcAft>
              <a:buNone/>
              <a:defRPr/>
            </a:pPr>
            <a:r>
              <a:rPr lang="tr-TR" sz="1800" b="1" dirty="0" smtClean="0">
                <a:solidFill>
                  <a:srgbClr val="0000FF"/>
                </a:solidFill>
              </a:rPr>
              <a:t>SGK Hizmet Sunumu Genel Müdürü</a:t>
            </a:r>
          </a:p>
          <a:p>
            <a:pPr algn="ctr" eaLnBrk="1" fontAlgn="auto" hangingPunct="1">
              <a:spcAft>
                <a:spcPts val="0"/>
              </a:spcAft>
              <a:buNone/>
              <a:defRPr/>
            </a:pPr>
            <a:r>
              <a:rPr lang="tr-TR" sz="1800" b="1" dirty="0" smtClean="0">
                <a:solidFill>
                  <a:srgbClr val="0000FF"/>
                </a:solidFill>
              </a:rPr>
              <a:t>e-Posta : aonar@sgk.gov.tr</a:t>
            </a:r>
            <a:endParaRPr lang="tr-TR" sz="1800" dirty="0"/>
          </a:p>
        </p:txBody>
      </p:sp>
      <p:pic>
        <p:nvPicPr>
          <p:cNvPr id="9" name="8 Resim" descr="image.png"/>
          <p:cNvPicPr>
            <a:picLocks noChangeAspect="1"/>
          </p:cNvPicPr>
          <p:nvPr/>
        </p:nvPicPr>
        <p:blipFill>
          <a:blip r:embed="rId3" cstate="print"/>
          <a:stretch>
            <a:fillRect/>
          </a:stretch>
        </p:blipFill>
        <p:spPr>
          <a:xfrm>
            <a:off x="323528" y="476672"/>
            <a:ext cx="2667240" cy="698506"/>
          </a:xfrm>
          <a:prstGeom prst="rect">
            <a:avLst/>
          </a:prstGeom>
        </p:spPr>
      </p:pic>
      <p:pic>
        <p:nvPicPr>
          <p:cNvPr id="10" name="9 Resim" descr="image.png"/>
          <p:cNvPicPr>
            <a:picLocks noChangeAspect="1"/>
          </p:cNvPicPr>
          <p:nvPr/>
        </p:nvPicPr>
        <p:blipFill>
          <a:blip r:embed="rId3" cstate="print"/>
          <a:stretch>
            <a:fillRect/>
          </a:stretch>
        </p:blipFill>
        <p:spPr>
          <a:xfrm>
            <a:off x="6228184" y="5949280"/>
            <a:ext cx="2667240" cy="698506"/>
          </a:xfrm>
          <a:prstGeom prst="rect">
            <a:avLst/>
          </a:prstGeom>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540568" y="0"/>
            <a:ext cx="9688562" cy="857250"/>
          </a:xfrm>
        </p:spPr>
        <p:txBody>
          <a:bodyPr>
            <a:noAutofit/>
          </a:bodyPr>
          <a:lstStyle/>
          <a:p>
            <a:pPr>
              <a:defRPr/>
            </a:pPr>
            <a:r>
              <a:rPr lang="tr-TR" sz="2800" dirty="0" smtClean="0">
                <a:solidFill>
                  <a:srgbClr val="C00000"/>
                </a:solidFill>
                <a:effectLst/>
              </a:rPr>
              <a:t>E-REÇETE </a:t>
            </a:r>
            <a:r>
              <a:rPr lang="tr-TR" sz="2800" dirty="0" smtClean="0">
                <a:solidFill>
                  <a:srgbClr val="C00000"/>
                </a:solidFill>
                <a:effectLst/>
              </a:rPr>
              <a:t>NUMARALARI </a:t>
            </a:r>
            <a:r>
              <a:rPr lang="tr-TR" sz="2800" dirty="0" smtClean="0">
                <a:solidFill>
                  <a:srgbClr val="C00000"/>
                </a:solidFill>
                <a:effectLst/>
              </a:rPr>
              <a:t/>
            </a:r>
            <a:br>
              <a:rPr lang="tr-TR" sz="2800" dirty="0" smtClean="0">
                <a:solidFill>
                  <a:srgbClr val="C00000"/>
                </a:solidFill>
                <a:effectLst/>
              </a:rPr>
            </a:br>
            <a:r>
              <a:rPr lang="tr-TR" sz="2800" dirty="0" smtClean="0">
                <a:solidFill>
                  <a:srgbClr val="C00000"/>
                </a:solidFill>
                <a:effectLst/>
              </a:rPr>
              <a:t>CEBE </a:t>
            </a:r>
            <a:r>
              <a:rPr lang="tr-TR" sz="2800" dirty="0" smtClean="0">
                <a:solidFill>
                  <a:srgbClr val="C00000"/>
                </a:solidFill>
                <a:effectLst/>
              </a:rPr>
              <a:t>GELİYOR!!!</a:t>
            </a:r>
            <a:endParaRPr lang="tr-TR" sz="2800" dirty="0">
              <a:solidFill>
                <a:srgbClr val="C00000"/>
              </a:solidFill>
              <a:effectLst/>
            </a:endParaRPr>
          </a:p>
        </p:txBody>
      </p:sp>
      <p:sp>
        <p:nvSpPr>
          <p:cNvPr id="15363" name="Rectangle 3"/>
          <p:cNvSpPr>
            <a:spLocks noGrp="1" noChangeArrowheads="1"/>
          </p:cNvSpPr>
          <p:nvPr>
            <p:ph type="body" sz="half" idx="4294967295"/>
          </p:nvPr>
        </p:nvSpPr>
        <p:spPr>
          <a:xfrm>
            <a:off x="251520" y="1844824"/>
            <a:ext cx="8572500" cy="2952328"/>
          </a:xfrm>
        </p:spPr>
        <p:txBody>
          <a:bodyPr>
            <a:noAutofit/>
          </a:bodyPr>
          <a:lstStyle/>
          <a:p>
            <a:pPr algn="just"/>
            <a:r>
              <a:rPr lang="tr-TR" sz="2000" dirty="0" smtClean="0"/>
              <a:t>81 ilde </a:t>
            </a:r>
            <a:r>
              <a:rPr lang="tr-TR" sz="2000" dirty="0" smtClean="0">
                <a:ea typeface="+mj-ea"/>
                <a:cs typeface="+mj-cs"/>
              </a:rPr>
              <a:t>e-Reçete numaralarının, SMS ile gönderilmesine 23.05.2013 tarihinde başlanmıştır. </a:t>
            </a:r>
            <a:r>
              <a:rPr lang="tr-TR" sz="2000" dirty="0"/>
              <a:t>Bu kapsamda </a:t>
            </a:r>
            <a:r>
              <a:rPr lang="tr-TR" sz="2000" dirty="0" smtClean="0"/>
              <a:t>940.000 </a:t>
            </a:r>
            <a:r>
              <a:rPr lang="tr-TR" sz="2000" dirty="0"/>
              <a:t>SMS gönderilmiştir.</a:t>
            </a:r>
            <a:endParaRPr lang="tr-TR" sz="2000" dirty="0" smtClean="0">
              <a:ea typeface="+mj-ea"/>
              <a:cs typeface="+mj-cs"/>
            </a:endParaRPr>
          </a:p>
          <a:p>
            <a:pPr algn="just"/>
            <a:endParaRPr lang="tr-TR" sz="800" dirty="0" smtClean="0">
              <a:ea typeface="+mj-ea"/>
              <a:cs typeface="+mj-cs"/>
            </a:endParaRPr>
          </a:p>
          <a:p>
            <a:pPr algn="just"/>
            <a:r>
              <a:rPr lang="tr-TR" sz="2000" dirty="0" smtClean="0">
                <a:ea typeface="+mj-ea"/>
                <a:cs typeface="+mj-cs"/>
              </a:rPr>
              <a:t>Ayrıca Ağustos 2013’den itibaren devam reçeteleri, A grubu reçeteler ve  sıralı dağıtım (kan ürünü, polis akademisi öğrencileri v.s)   reçeteleri de uygulamaya alınmıştır.</a:t>
            </a:r>
          </a:p>
          <a:p>
            <a:pPr algn="just"/>
            <a:endParaRPr lang="tr-TR" sz="800" dirty="0" smtClean="0">
              <a:ea typeface="+mj-ea"/>
              <a:cs typeface="+mj-cs"/>
            </a:endParaRPr>
          </a:p>
          <a:p>
            <a:pPr algn="just"/>
            <a:r>
              <a:rPr lang="tr-TR" sz="2000" dirty="0" smtClean="0">
                <a:ea typeface="+mj-ea"/>
                <a:cs typeface="+mj-cs"/>
              </a:rPr>
              <a:t>Böylelikle kayıp, kaçak ve </a:t>
            </a:r>
            <a:r>
              <a:rPr lang="tr-TR" sz="2000" dirty="0" err="1" smtClean="0">
                <a:ea typeface="+mj-ea"/>
                <a:cs typeface="+mj-cs"/>
              </a:rPr>
              <a:t>suistimallerin</a:t>
            </a:r>
            <a:r>
              <a:rPr lang="tr-TR" sz="2000" dirty="0" smtClean="0">
                <a:ea typeface="+mj-ea"/>
                <a:cs typeface="+mj-cs"/>
              </a:rPr>
              <a:t> önlenmesi sağlanmıştır. </a:t>
            </a:r>
            <a:endParaRPr lang="tr-TR" sz="2000" dirty="0">
              <a:ea typeface="+mj-ea"/>
              <a:cs typeface="+mj-cs"/>
            </a:endParaRPr>
          </a:p>
        </p:txBody>
      </p:sp>
      <p:pic>
        <p:nvPicPr>
          <p:cNvPr id="9" name="Picture 8" descr="http://www.siirttakip.com/wp-content/uploads/2012/07/E-RETECE.jpg"/>
          <p:cNvPicPr>
            <a:picLocks noChangeAspect="1" noChangeArrowheads="1"/>
          </p:cNvPicPr>
          <p:nvPr/>
        </p:nvPicPr>
        <p:blipFill>
          <a:blip r:embed="rId3" cstate="print"/>
          <a:srcRect/>
          <a:stretch>
            <a:fillRect/>
          </a:stretch>
        </p:blipFill>
        <p:spPr bwMode="auto">
          <a:xfrm>
            <a:off x="2915816" y="4509120"/>
            <a:ext cx="3241770" cy="1818621"/>
          </a:xfrm>
          <a:prstGeom prst="rect">
            <a:avLst/>
          </a:prstGeom>
          <a:ln>
            <a:noFill/>
          </a:ln>
          <a:effectLst>
            <a:softEdge rad="112500"/>
          </a:effectLst>
        </p:spPr>
      </p:pic>
      <p:sp>
        <p:nvSpPr>
          <p:cNvPr id="12"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7</a:t>
            </a:fld>
            <a:endParaRPr lang="en-US" dirty="0"/>
          </a:p>
        </p:txBody>
      </p:sp>
      <p:pic>
        <p:nvPicPr>
          <p:cNvPr id="8" name="Resim 7"/>
          <p:cNvPicPr>
            <a:picLocks noChangeAspect="1"/>
          </p:cNvPicPr>
          <p:nvPr/>
        </p:nvPicPr>
        <p:blipFill>
          <a:blip r:embed="rId4" cstate="print"/>
          <a:srcRect/>
          <a:stretch>
            <a:fillRect/>
          </a:stretch>
        </p:blipFill>
        <p:spPr bwMode="auto">
          <a:xfrm>
            <a:off x="3203848" y="908721"/>
            <a:ext cx="2387600" cy="864096"/>
          </a:xfrm>
          <a:prstGeom prst="rect">
            <a:avLst/>
          </a:prstGeom>
          <a:noFill/>
          <a:ln w="9525">
            <a:noFill/>
            <a:miter lim="800000"/>
            <a:headEnd/>
            <a:tailEnd/>
          </a:ln>
        </p:spPr>
      </p:pic>
      <p:pic>
        <p:nvPicPr>
          <p:cNvPr id="10" name="9 Resim" descr="image.png"/>
          <p:cNvPicPr>
            <a:picLocks noChangeAspect="1"/>
          </p:cNvPicPr>
          <p:nvPr/>
        </p:nvPicPr>
        <p:blipFill>
          <a:blip r:embed="rId5"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31407958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Başlık 1"/>
          <p:cNvSpPr>
            <a:spLocks noGrp="1"/>
          </p:cNvSpPr>
          <p:nvPr>
            <p:ph type="title"/>
          </p:nvPr>
        </p:nvSpPr>
        <p:spPr bwMode="auto">
          <a:xfrm>
            <a:off x="530870" y="44624"/>
            <a:ext cx="7929562" cy="768234"/>
          </a:xfrm>
        </p:spPr>
        <p:txBody>
          <a:bodyPr wrap="square" numCol="1" anchorCtr="0" compatLnSpc="1">
            <a:prstTxWarp prst="textNoShape">
              <a:avLst/>
            </a:prstTxWarp>
            <a:noAutofit/>
          </a:bodyPr>
          <a:lstStyle/>
          <a:p>
            <a:pPr>
              <a:defRPr/>
            </a:pPr>
            <a:r>
              <a:rPr lang="tr-TR" dirty="0" smtClean="0">
                <a:solidFill>
                  <a:srgbClr val="C00000"/>
                </a:solidFill>
              </a:rPr>
              <a:t>MR-BT GÖRÜNTÜ </a:t>
            </a:r>
            <a:r>
              <a:rPr lang="tr-TR" dirty="0" smtClean="0">
                <a:solidFill>
                  <a:srgbClr val="C00000"/>
                </a:solidFill>
              </a:rPr>
              <a:t/>
            </a:r>
            <a:br>
              <a:rPr lang="tr-TR" dirty="0" smtClean="0">
                <a:solidFill>
                  <a:srgbClr val="C00000"/>
                </a:solidFill>
              </a:rPr>
            </a:br>
            <a:r>
              <a:rPr lang="tr-TR" dirty="0" smtClean="0">
                <a:solidFill>
                  <a:srgbClr val="C00000"/>
                </a:solidFill>
              </a:rPr>
              <a:t>PAYLAŞIM </a:t>
            </a:r>
            <a:r>
              <a:rPr lang="tr-TR" dirty="0" smtClean="0">
                <a:solidFill>
                  <a:srgbClr val="C00000"/>
                </a:solidFill>
              </a:rPr>
              <a:t>PROJESİ</a:t>
            </a:r>
            <a:endParaRPr lang="tr-TR" dirty="0">
              <a:solidFill>
                <a:srgbClr val="C00000"/>
              </a:solidFill>
            </a:endParaRPr>
          </a:p>
        </p:txBody>
      </p:sp>
      <p:sp>
        <p:nvSpPr>
          <p:cNvPr id="21507" name="8 Dikdörtgen"/>
          <p:cNvSpPr>
            <a:spLocks noChangeArrowheads="1"/>
          </p:cNvSpPr>
          <p:nvPr/>
        </p:nvSpPr>
        <p:spPr bwMode="auto">
          <a:xfrm>
            <a:off x="357188" y="956874"/>
            <a:ext cx="8358187" cy="4078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355600" indent="-355600" algn="just" fontAlgn="ctr">
              <a:buClr>
                <a:srgbClr val="C00000"/>
              </a:buClr>
              <a:buFont typeface="Wingdings" pitchFamily="2" charset="2"/>
              <a:buChar char="v"/>
            </a:pPr>
            <a:r>
              <a:rPr lang="tr-TR" sz="2000" dirty="0" smtClean="0">
                <a:latin typeface="Book Antiqua" pitchFamily="18" charset="0"/>
                <a:ea typeface="+mj-ea"/>
                <a:cs typeface="+mj-cs"/>
              </a:rPr>
              <a:t>Bu projenin pilot çalışmaları, Haziran ayı içerisinde yeni kurallar doğrultusunda;</a:t>
            </a:r>
          </a:p>
          <a:p>
            <a:pPr algn="just" fontAlgn="ctr">
              <a:buClr>
                <a:srgbClr val="C00000"/>
              </a:buClr>
            </a:pPr>
            <a:endParaRPr lang="tr-TR" sz="2000" dirty="0" smtClean="0">
              <a:latin typeface="Book Antiqua" pitchFamily="18" charset="0"/>
              <a:ea typeface="+mj-ea"/>
              <a:cs typeface="+mj-cs"/>
            </a:endParaRPr>
          </a:p>
          <a:p>
            <a:pPr marL="812800" lvl="1" indent="-355600" algn="just" fontAlgn="ctr">
              <a:lnSpc>
                <a:spcPct val="150000"/>
              </a:lnSpc>
              <a:buClr>
                <a:schemeClr val="accent6">
                  <a:lumMod val="75000"/>
                </a:schemeClr>
              </a:buClr>
              <a:buFont typeface="Wingdings" pitchFamily="2" charset="2"/>
              <a:buChar char="§"/>
            </a:pPr>
            <a:r>
              <a:rPr lang="tr-TR" dirty="0" smtClean="0">
                <a:latin typeface="Book Antiqua" pitchFamily="18" charset="0"/>
                <a:ea typeface="+mj-ea"/>
                <a:cs typeface="+mj-cs"/>
              </a:rPr>
              <a:t>Çorum Özel Hastanesi (ÇORUM), </a:t>
            </a:r>
          </a:p>
          <a:p>
            <a:pPr marL="812800" lvl="1" indent="-355600" algn="just" fontAlgn="ctr">
              <a:lnSpc>
                <a:spcPct val="150000"/>
              </a:lnSpc>
              <a:buClr>
                <a:schemeClr val="accent6">
                  <a:lumMod val="75000"/>
                </a:schemeClr>
              </a:buClr>
              <a:buFont typeface="Wingdings" pitchFamily="2" charset="2"/>
              <a:buChar char="§"/>
            </a:pPr>
            <a:r>
              <a:rPr lang="tr-TR" dirty="0" smtClean="0">
                <a:latin typeface="Book Antiqua" pitchFamily="18" charset="0"/>
                <a:ea typeface="+mj-ea"/>
                <a:cs typeface="+mj-cs"/>
              </a:rPr>
              <a:t>Özel </a:t>
            </a:r>
            <a:r>
              <a:rPr lang="tr-TR" dirty="0" err="1" smtClean="0">
                <a:latin typeface="Book Antiqua" pitchFamily="18" charset="0"/>
                <a:ea typeface="+mj-ea"/>
                <a:cs typeface="+mj-cs"/>
              </a:rPr>
              <a:t>Atakalp</a:t>
            </a:r>
            <a:r>
              <a:rPr lang="tr-TR" dirty="0" smtClean="0">
                <a:latin typeface="Book Antiqua" pitchFamily="18" charset="0"/>
                <a:ea typeface="+mj-ea"/>
                <a:cs typeface="+mj-cs"/>
              </a:rPr>
              <a:t> Kalp Hastanesi (İZMİR) </a:t>
            </a:r>
          </a:p>
          <a:p>
            <a:pPr marL="812800" lvl="1" indent="-355600" algn="just" fontAlgn="ctr">
              <a:lnSpc>
                <a:spcPct val="150000"/>
              </a:lnSpc>
              <a:buClr>
                <a:schemeClr val="accent6">
                  <a:lumMod val="75000"/>
                </a:schemeClr>
              </a:buClr>
              <a:buFont typeface="Wingdings" pitchFamily="2" charset="2"/>
              <a:buChar char="§"/>
            </a:pPr>
            <a:r>
              <a:rPr lang="tr-TR" dirty="0" smtClean="0">
                <a:latin typeface="Book Antiqua" pitchFamily="18" charset="0"/>
                <a:ea typeface="+mj-ea"/>
                <a:cs typeface="+mj-cs"/>
              </a:rPr>
              <a:t>Ankara Numune Eğitim ve Araştırma Hastanesinde (ANKARA) </a:t>
            </a:r>
          </a:p>
          <a:p>
            <a:pPr marL="812800" lvl="1" indent="-355600" algn="just" fontAlgn="ctr">
              <a:buClr>
                <a:srgbClr val="C00000"/>
              </a:buClr>
              <a:buFont typeface="Wingdings" pitchFamily="2" charset="2"/>
              <a:buChar char="v"/>
            </a:pPr>
            <a:endParaRPr lang="tr-TR" dirty="0" smtClean="0">
              <a:latin typeface="Book Antiqua" pitchFamily="18" charset="0"/>
              <a:ea typeface="+mj-ea"/>
              <a:cs typeface="+mj-cs"/>
            </a:endParaRPr>
          </a:p>
          <a:p>
            <a:pPr lvl="1" algn="just" fontAlgn="ctr">
              <a:buClr>
                <a:srgbClr val="C00000"/>
              </a:buClr>
            </a:pPr>
            <a:r>
              <a:rPr lang="tr-TR" sz="2000" dirty="0" smtClean="0">
                <a:latin typeface="Book Antiqua" pitchFamily="18" charset="0"/>
                <a:ea typeface="+mj-ea"/>
                <a:cs typeface="+mj-cs"/>
              </a:rPr>
              <a:t>05.09.2013 </a:t>
            </a:r>
            <a:r>
              <a:rPr lang="tr-TR" sz="2000" dirty="0" smtClean="0">
                <a:latin typeface="Book Antiqua" pitchFamily="18" charset="0"/>
              </a:rPr>
              <a:t>tarihinde </a:t>
            </a:r>
            <a:r>
              <a:rPr lang="tr-TR" sz="2000" dirty="0" smtClean="0">
                <a:latin typeface="Book Antiqua" pitchFamily="18" charset="0"/>
                <a:ea typeface="+mj-ea"/>
                <a:cs typeface="+mj-cs"/>
              </a:rPr>
              <a:t>başlatılmıştır.</a:t>
            </a:r>
          </a:p>
          <a:p>
            <a:pPr marL="355600" indent="-355600" algn="just" fontAlgn="ctr">
              <a:buClr>
                <a:srgbClr val="C00000"/>
              </a:buClr>
            </a:pPr>
            <a:endParaRPr lang="tr-TR" sz="2000" dirty="0">
              <a:latin typeface="Book Antiqua" pitchFamily="18" charset="0"/>
              <a:ea typeface="+mj-ea"/>
              <a:cs typeface="+mj-cs"/>
            </a:endParaRPr>
          </a:p>
          <a:p>
            <a:pPr marL="355600" indent="-355600" algn="just" fontAlgn="ctr">
              <a:buClr>
                <a:srgbClr val="C00000"/>
              </a:buClr>
              <a:buFont typeface="Wingdings" pitchFamily="2" charset="2"/>
              <a:buChar char="v"/>
            </a:pPr>
            <a:r>
              <a:rPr lang="tr-TR" sz="2000" dirty="0" smtClean="0">
                <a:latin typeface="Book Antiqua" pitchFamily="18" charset="0"/>
                <a:ea typeface="+mj-ea"/>
                <a:cs typeface="+mj-cs"/>
              </a:rPr>
              <a:t>Bu uygulamayla gereksiz </a:t>
            </a:r>
            <a:r>
              <a:rPr lang="tr-TR" sz="2000" dirty="0" smtClean="0">
                <a:latin typeface="Book Antiqua" pitchFamily="18" charset="0"/>
              </a:rPr>
              <a:t>radyasyon alınmasının önüne geçilecek, </a:t>
            </a:r>
            <a:r>
              <a:rPr lang="tr-TR" sz="2000" dirty="0" smtClean="0">
                <a:latin typeface="Book Antiqua" pitchFamily="18" charset="0"/>
                <a:ea typeface="+mj-ea"/>
                <a:cs typeface="+mj-cs"/>
              </a:rPr>
              <a:t>mükerrer </a:t>
            </a:r>
            <a:r>
              <a:rPr lang="en-US" sz="2000" dirty="0" err="1" smtClean="0">
                <a:latin typeface="Book Antiqua" pitchFamily="18" charset="0"/>
                <a:ea typeface="+mj-ea"/>
                <a:cs typeface="+mj-cs"/>
              </a:rPr>
              <a:t>i</a:t>
            </a:r>
            <a:r>
              <a:rPr lang="tr-TR" sz="2000" dirty="0" err="1" smtClean="0">
                <a:latin typeface="Book Antiqua" pitchFamily="18" charset="0"/>
                <a:ea typeface="+mj-ea"/>
                <a:cs typeface="+mj-cs"/>
              </a:rPr>
              <a:t>şlemlerden</a:t>
            </a:r>
            <a:r>
              <a:rPr lang="tr-TR" sz="2000" dirty="0" smtClean="0">
                <a:latin typeface="Book Antiqua" pitchFamily="18" charset="0"/>
                <a:ea typeface="+mj-ea"/>
                <a:cs typeface="+mj-cs"/>
              </a:rPr>
              <a:t> doğacak haksız  ödemeler ve usulsüzlükler ortadan kalkacaktır.</a:t>
            </a:r>
            <a:endParaRPr lang="tr-TR" sz="2000" dirty="0">
              <a:latin typeface="Book Antiqua" pitchFamily="18" charset="0"/>
              <a:ea typeface="+mj-ea"/>
              <a:cs typeface="+mj-cs"/>
            </a:endParaRPr>
          </a:p>
        </p:txBody>
      </p:sp>
      <p:pic>
        <p:nvPicPr>
          <p:cNvPr id="37893" name="Picture 2" descr="http://www.arasindakifarklar.com/wp-content/uploads/2012/05/mr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5661248"/>
            <a:ext cx="4818803" cy="97000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8</a:t>
            </a:fld>
            <a:endParaRPr lang="en-US" dirty="0"/>
          </a:p>
        </p:txBody>
      </p:sp>
      <p:pic>
        <p:nvPicPr>
          <p:cNvPr id="6" name="5 Resim" descr="image.png"/>
          <p:cNvPicPr>
            <a:picLocks noChangeAspect="1"/>
          </p:cNvPicPr>
          <p:nvPr/>
        </p:nvPicPr>
        <p:blipFill>
          <a:blip r:embed="rId3"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296039163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p:cTn id="7" dur="2000" fill="hold"/>
                                        <p:tgtEl>
                                          <p:spTgt spid="37893"/>
                                        </p:tgtEl>
                                        <p:attrNameLst>
                                          <p:attrName>ppt_w</p:attrName>
                                        </p:attrNameLst>
                                      </p:cBhvr>
                                      <p:tavLst>
                                        <p:tav tm="0">
                                          <p:val>
                                            <p:fltVal val="0"/>
                                          </p:val>
                                        </p:tav>
                                        <p:tav tm="100000">
                                          <p:val>
                                            <p:strVal val="#ppt_w"/>
                                          </p:val>
                                        </p:tav>
                                      </p:tavLst>
                                    </p:anim>
                                    <p:anim calcmode="lin" valueType="num">
                                      <p:cBhvr>
                                        <p:cTn id="8" dur="2000" fill="hold"/>
                                        <p:tgtEl>
                                          <p:spTgt spid="37893"/>
                                        </p:tgtEl>
                                        <p:attrNameLst>
                                          <p:attrName>ppt_h</p:attrName>
                                        </p:attrNameLst>
                                      </p:cBhvr>
                                      <p:tavLst>
                                        <p:tav tm="0">
                                          <p:val>
                                            <p:fltVal val="0"/>
                                          </p:val>
                                        </p:tav>
                                        <p:tav tm="100000">
                                          <p:val>
                                            <p:strVal val="#ppt_h"/>
                                          </p:val>
                                        </p:tav>
                                      </p:tavLst>
                                    </p:anim>
                                    <p:animEffect transition="in" filter="fade">
                                      <p:cBhvr>
                                        <p:cTn id="9" dur="20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Başlık 1"/>
          <p:cNvSpPr>
            <a:spLocks noGrp="1"/>
          </p:cNvSpPr>
          <p:nvPr>
            <p:ph type="title"/>
          </p:nvPr>
        </p:nvSpPr>
        <p:spPr bwMode="auto">
          <a:xfrm>
            <a:off x="323528" y="0"/>
            <a:ext cx="8229600" cy="857250"/>
          </a:xfrm>
        </p:spPr>
        <p:txBody>
          <a:bodyPr wrap="square" numCol="1" anchorCtr="0" compatLnSpc="1">
            <a:prstTxWarp prst="textNoShape">
              <a:avLst/>
            </a:prstTxWarp>
            <a:noAutofit/>
          </a:bodyPr>
          <a:lstStyle/>
          <a:p>
            <a:r>
              <a:rPr lang="tr-TR" dirty="0" smtClean="0">
                <a:solidFill>
                  <a:srgbClr val="C00000"/>
                </a:solidFill>
              </a:rPr>
              <a:t>OPTİKTE E-FATURA </a:t>
            </a:r>
            <a:r>
              <a:rPr lang="tr-TR" dirty="0" smtClean="0">
                <a:solidFill>
                  <a:srgbClr val="C00000"/>
                </a:solidFill>
              </a:rPr>
              <a:t/>
            </a:r>
            <a:br>
              <a:rPr lang="tr-TR" dirty="0" smtClean="0">
                <a:solidFill>
                  <a:srgbClr val="C00000"/>
                </a:solidFill>
              </a:rPr>
            </a:br>
            <a:r>
              <a:rPr lang="tr-TR" dirty="0" smtClean="0">
                <a:solidFill>
                  <a:srgbClr val="C00000"/>
                </a:solidFill>
              </a:rPr>
              <a:t>UYGULAMASI</a:t>
            </a:r>
            <a:endParaRPr lang="tr-TR" dirty="0" smtClean="0">
              <a:solidFill>
                <a:srgbClr val="C00000"/>
              </a:solidFill>
            </a:endParaRPr>
          </a:p>
        </p:txBody>
      </p:sp>
      <p:sp>
        <p:nvSpPr>
          <p:cNvPr id="24580" name="İçerik Yer Tutucusu 2"/>
          <p:cNvSpPr>
            <a:spLocks noGrp="1"/>
          </p:cNvSpPr>
          <p:nvPr>
            <p:ph idx="1"/>
          </p:nvPr>
        </p:nvSpPr>
        <p:spPr>
          <a:xfrm>
            <a:off x="323528" y="908720"/>
            <a:ext cx="7992888" cy="4786313"/>
          </a:xfrm>
        </p:spPr>
        <p:txBody>
          <a:bodyPr/>
          <a:lstStyle/>
          <a:p>
            <a:pPr algn="just"/>
            <a:r>
              <a:rPr lang="tr-TR" sz="2400" dirty="0" err="1" smtClean="0">
                <a:ea typeface="+mj-ea"/>
                <a:cs typeface="+mj-cs"/>
              </a:rPr>
              <a:t>Medula</a:t>
            </a:r>
            <a:r>
              <a:rPr lang="tr-TR" sz="2400" dirty="0" smtClean="0">
                <a:ea typeface="+mj-ea"/>
                <a:cs typeface="+mj-cs"/>
              </a:rPr>
              <a:t> </a:t>
            </a:r>
            <a:r>
              <a:rPr lang="tr-TR" sz="2400" dirty="0">
                <a:ea typeface="+mj-ea"/>
                <a:cs typeface="+mj-cs"/>
              </a:rPr>
              <a:t>Optik projesi kapsamındaki E-Fatura uygulaması </a:t>
            </a:r>
            <a:r>
              <a:rPr lang="tr-TR" sz="2400" dirty="0" smtClean="0">
                <a:ea typeface="+mj-ea"/>
                <a:cs typeface="+mj-cs"/>
              </a:rPr>
              <a:t>ile;</a:t>
            </a:r>
          </a:p>
          <a:p>
            <a:pPr lvl="1" algn="just">
              <a:buFont typeface="Arial" pitchFamily="34" charset="0"/>
              <a:buChar char="•"/>
            </a:pPr>
            <a:r>
              <a:rPr lang="tr-TR" sz="2400" dirty="0" smtClean="0">
                <a:ea typeface="+mj-ea"/>
                <a:cs typeface="+mj-cs"/>
              </a:rPr>
              <a:t>Anlaşmalı optikçilerden vatandaşlarımıza </a:t>
            </a:r>
            <a:r>
              <a:rPr lang="tr-TR" sz="2400" dirty="0">
                <a:ea typeface="+mj-ea"/>
                <a:cs typeface="+mj-cs"/>
              </a:rPr>
              <a:t>verilen cam ve çerçeve </a:t>
            </a:r>
            <a:r>
              <a:rPr lang="tr-TR" sz="2400" dirty="0" smtClean="0">
                <a:ea typeface="+mj-ea"/>
                <a:cs typeface="+mj-cs"/>
              </a:rPr>
              <a:t>faturalarının elektronik/mobil </a:t>
            </a:r>
            <a:r>
              <a:rPr lang="tr-TR" sz="2400" dirty="0">
                <a:ea typeface="+mj-ea"/>
                <a:cs typeface="+mj-cs"/>
              </a:rPr>
              <a:t>imzalı olarak gönderilmesi sağlanacaktır</a:t>
            </a:r>
            <a:r>
              <a:rPr lang="tr-TR" sz="2400" dirty="0" smtClean="0">
                <a:ea typeface="+mj-ea"/>
                <a:cs typeface="+mj-cs"/>
              </a:rPr>
              <a:t>. </a:t>
            </a:r>
          </a:p>
          <a:p>
            <a:pPr algn="just"/>
            <a:endParaRPr lang="en-US" sz="2400" dirty="0">
              <a:ea typeface="+mj-ea"/>
              <a:cs typeface="+mj-cs"/>
            </a:endParaRPr>
          </a:p>
          <a:p>
            <a:endParaRPr lang="tr-TR" dirty="0" smtClean="0"/>
          </a:p>
          <a:p>
            <a:endParaRPr lang="tr-TR" dirty="0" smtClean="0"/>
          </a:p>
          <a:p>
            <a:endParaRPr lang="tr-TR" sz="2400" dirty="0" smtClean="0"/>
          </a:p>
        </p:txBody>
      </p:sp>
      <p:grpSp>
        <p:nvGrpSpPr>
          <p:cNvPr id="2" name="13 Grup"/>
          <p:cNvGrpSpPr>
            <a:grpSpLocks/>
          </p:cNvGrpSpPr>
          <p:nvPr/>
        </p:nvGrpSpPr>
        <p:grpSpPr bwMode="auto">
          <a:xfrm>
            <a:off x="2267744" y="3429000"/>
            <a:ext cx="5149801" cy="1629544"/>
            <a:chOff x="571500" y="2643188"/>
            <a:chExt cx="8229600" cy="3562350"/>
          </a:xfrm>
        </p:grpSpPr>
        <p:pic>
          <p:nvPicPr>
            <p:cNvPr id="10" name="Picture 3" descr="http://www.kogd.org/haber/resimler/haber/gok.jpg"/>
            <p:cNvPicPr>
              <a:picLocks noChangeAspect="1" noChangeArrowheads="1"/>
            </p:cNvPicPr>
            <p:nvPr/>
          </p:nvPicPr>
          <p:blipFill>
            <a:blip r:embed="rId3" cstate="print"/>
            <a:srcRect/>
            <a:stretch>
              <a:fillRect/>
            </a:stretch>
          </p:blipFill>
          <p:spPr bwMode="auto">
            <a:xfrm>
              <a:off x="571500" y="2690813"/>
              <a:ext cx="2381250" cy="1809750"/>
            </a:xfrm>
            <a:prstGeom prst="rect">
              <a:avLst/>
            </a:prstGeom>
            <a:noFill/>
            <a:ln w="9525">
              <a:noFill/>
              <a:miter lim="800000"/>
              <a:headEnd/>
              <a:tailEnd/>
            </a:ln>
          </p:spPr>
        </p:pic>
        <p:pic>
          <p:nvPicPr>
            <p:cNvPr id="11" name="Picture 7" descr="http://sertactok.com/upload/haberler/vergi_dairesi.jpg"/>
            <p:cNvPicPr>
              <a:picLocks noChangeAspect="1" noChangeArrowheads="1"/>
            </p:cNvPicPr>
            <p:nvPr/>
          </p:nvPicPr>
          <p:blipFill>
            <a:blip r:embed="rId4" cstate="print"/>
            <a:srcRect/>
            <a:stretch>
              <a:fillRect/>
            </a:stretch>
          </p:blipFill>
          <p:spPr bwMode="auto">
            <a:xfrm>
              <a:off x="5429250" y="2643188"/>
              <a:ext cx="3371850" cy="2057400"/>
            </a:xfrm>
            <a:prstGeom prst="rect">
              <a:avLst/>
            </a:prstGeom>
            <a:noFill/>
            <a:ln w="9525">
              <a:noFill/>
              <a:miter lim="800000"/>
              <a:headEnd/>
              <a:tailEnd/>
            </a:ln>
          </p:spPr>
        </p:pic>
        <p:pic>
          <p:nvPicPr>
            <p:cNvPr id="12" name="Resim 1"/>
            <p:cNvPicPr>
              <a:picLocks noChangeAspect="1"/>
            </p:cNvPicPr>
            <p:nvPr/>
          </p:nvPicPr>
          <p:blipFill>
            <a:blip r:embed="rId5" cstate="print"/>
            <a:srcRect/>
            <a:stretch>
              <a:fillRect/>
            </a:stretch>
          </p:blipFill>
          <p:spPr bwMode="auto">
            <a:xfrm>
              <a:off x="3000375" y="5072063"/>
              <a:ext cx="2460625" cy="1133475"/>
            </a:xfrm>
            <a:prstGeom prst="rect">
              <a:avLst/>
            </a:prstGeom>
            <a:noFill/>
            <a:ln w="9525">
              <a:noFill/>
              <a:miter lim="800000"/>
              <a:headEnd/>
              <a:tailEnd/>
            </a:ln>
          </p:spPr>
        </p:pic>
        <p:sp>
          <p:nvSpPr>
            <p:cNvPr id="13" name="11 Sol Yukarı Ok"/>
            <p:cNvSpPr/>
            <p:nvPr/>
          </p:nvSpPr>
          <p:spPr>
            <a:xfrm>
              <a:off x="5643562" y="4429126"/>
              <a:ext cx="2714625" cy="1428750"/>
            </a:xfrm>
            <a:prstGeom prst="leftUpArrow">
              <a:avLst>
                <a:gd name="adj1" fmla="val 9485"/>
                <a:gd name="adj2" fmla="val 25000"/>
                <a:gd name="adj3" fmla="val 25000"/>
              </a:avLst>
            </a:prstGeom>
          </p:spPr>
          <p:style>
            <a:lnRef idx="3">
              <a:schemeClr val="lt1"/>
            </a:lnRef>
            <a:fillRef idx="1">
              <a:schemeClr val="accent2"/>
            </a:fillRef>
            <a:effectRef idx="1">
              <a:schemeClr val="accent2"/>
            </a:effectRef>
            <a:fontRef idx="minor">
              <a:schemeClr val="lt1"/>
            </a:fontRef>
          </p:style>
          <p:txBody>
            <a:bodyPr anchor="ctr"/>
            <a:lstStyle/>
            <a:p>
              <a:pPr algn="ctr"/>
              <a:endParaRPr lang="en-US">
                <a:solidFill>
                  <a:srgbClr val="FFFFFF"/>
                </a:solidFill>
              </a:endParaRPr>
            </a:p>
          </p:txBody>
        </p:sp>
        <p:sp>
          <p:nvSpPr>
            <p:cNvPr id="14" name="12 Şeritli Sağ Ok"/>
            <p:cNvSpPr/>
            <p:nvPr/>
          </p:nvSpPr>
          <p:spPr>
            <a:xfrm>
              <a:off x="2643187" y="3929063"/>
              <a:ext cx="2857500" cy="285750"/>
            </a:xfrm>
            <a:prstGeom prst="stripedRightArrow">
              <a:avLst/>
            </a:prstGeom>
          </p:spPr>
          <p:style>
            <a:lnRef idx="3">
              <a:schemeClr val="lt1"/>
            </a:lnRef>
            <a:fillRef idx="1">
              <a:schemeClr val="accent2"/>
            </a:fillRef>
            <a:effectRef idx="1">
              <a:schemeClr val="accent2"/>
            </a:effectRef>
            <a:fontRef idx="minor">
              <a:schemeClr val="lt1"/>
            </a:fontRef>
          </p:style>
          <p:txBody>
            <a:bodyPr anchor="ctr"/>
            <a:lstStyle/>
            <a:p>
              <a:pPr algn="ctr"/>
              <a:endParaRPr lang="en-US">
                <a:solidFill>
                  <a:srgbClr val="FFFFFF"/>
                </a:solidFill>
              </a:endParaRPr>
            </a:p>
          </p:txBody>
        </p:sp>
        <p:sp>
          <p:nvSpPr>
            <p:cNvPr id="15" name="13 Dikdörtgen"/>
            <p:cNvSpPr/>
            <p:nvPr/>
          </p:nvSpPr>
          <p:spPr>
            <a:xfrm>
              <a:off x="2610652" y="2961885"/>
              <a:ext cx="2852065" cy="127837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tr-T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E-fatura</a:t>
              </a:r>
            </a:p>
          </p:txBody>
        </p:sp>
      </p:grpSp>
      <p:sp>
        <p:nvSpPr>
          <p:cNvPr id="16" name="Metin kutusu 15"/>
          <p:cNvSpPr txBox="1"/>
          <p:nvPr/>
        </p:nvSpPr>
        <p:spPr>
          <a:xfrm>
            <a:off x="2555776" y="5517232"/>
            <a:ext cx="4772188" cy="369332"/>
          </a:xfrm>
          <a:prstGeom prst="rect">
            <a:avLst/>
          </a:prstGeom>
          <a:noFill/>
        </p:spPr>
        <p:txBody>
          <a:bodyPr wrap="square" rtlCol="0">
            <a:spAutoFit/>
          </a:bodyPr>
          <a:lstStyle/>
          <a:p>
            <a:r>
              <a:rPr lang="tr-TR" b="1" dirty="0" smtClean="0">
                <a:solidFill>
                  <a:srgbClr val="C00000"/>
                </a:solidFill>
                <a:latin typeface="Book Antiqua" pitchFamily="18" charset="0"/>
              </a:rPr>
              <a:t>(E-İmza </a:t>
            </a:r>
            <a:r>
              <a:rPr lang="tr-TR" b="1" dirty="0">
                <a:solidFill>
                  <a:srgbClr val="C00000"/>
                </a:solidFill>
                <a:latin typeface="Book Antiqua" pitchFamily="18" charset="0"/>
              </a:rPr>
              <a:t>Mobil İmza ile tam </a:t>
            </a:r>
            <a:r>
              <a:rPr lang="tr-TR" b="1" dirty="0" smtClean="0">
                <a:solidFill>
                  <a:srgbClr val="C00000"/>
                </a:solidFill>
                <a:latin typeface="Book Antiqua" pitchFamily="18" charset="0"/>
              </a:rPr>
              <a:t>güvenlik)</a:t>
            </a:r>
            <a:endParaRPr lang="tr-TR" b="1" dirty="0">
              <a:solidFill>
                <a:srgbClr val="C00000"/>
              </a:solidFill>
              <a:latin typeface="Book Antiqua" pitchFamily="18" charset="0"/>
            </a:endParaRPr>
          </a:p>
        </p:txBody>
      </p:sp>
      <p:sp>
        <p:nvSpPr>
          <p:cNvPr id="18" name="Slayt Numarası Yer Tutucusu 4"/>
          <p:cNvSpPr>
            <a:spLocks noGrp="1"/>
          </p:cNvSpPr>
          <p:nvPr>
            <p:ph type="sldNum" sz="quarter" idx="12"/>
          </p:nvPr>
        </p:nvSpPr>
        <p:spPr>
          <a:xfrm>
            <a:off x="6553200" y="6564313"/>
            <a:ext cx="2133600" cy="365125"/>
          </a:xfrm>
        </p:spPr>
        <p:txBody>
          <a:bodyPr/>
          <a:lstStyle/>
          <a:p>
            <a:pPr>
              <a:defRPr/>
            </a:pPr>
            <a:fld id="{00761D75-63C4-41FE-84B2-2905BCA500AA}" type="slidenum">
              <a:rPr lang="en-US" smtClean="0"/>
              <a:pPr>
                <a:defRPr/>
              </a:pPr>
              <a:t>9</a:t>
            </a:fld>
            <a:endParaRPr lang="en-US" dirty="0"/>
          </a:p>
        </p:txBody>
      </p:sp>
      <p:pic>
        <p:nvPicPr>
          <p:cNvPr id="17" name="16 Resim" descr="image.png"/>
          <p:cNvPicPr>
            <a:picLocks noChangeAspect="1"/>
          </p:cNvPicPr>
          <p:nvPr/>
        </p:nvPicPr>
        <p:blipFill>
          <a:blip r:embed="rId6" cstate="print"/>
          <a:stretch>
            <a:fillRect/>
          </a:stretch>
        </p:blipFill>
        <p:spPr>
          <a:xfrm>
            <a:off x="6876256" y="116632"/>
            <a:ext cx="2195736" cy="575027"/>
          </a:xfrm>
          <a:prstGeom prst="rect">
            <a:avLst/>
          </a:prstGeom>
        </p:spPr>
      </p:pic>
    </p:spTree>
    <p:extLst>
      <p:ext uri="{BB962C8B-B14F-4D97-AF65-F5344CB8AC3E}">
        <p14:creationId xmlns:p14="http://schemas.microsoft.com/office/powerpoint/2010/main" xmlns="" val="660891451"/>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tailEnd type="arrow"/>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8658</TotalTime>
  <Words>3236</Words>
  <Application>Microsoft Office PowerPoint</Application>
  <PresentationFormat>Ekran Gösterisi (4:3)</PresentationFormat>
  <Paragraphs>644</Paragraphs>
  <Slides>64</Slides>
  <Notes>22</Notes>
  <HiddenSlides>0</HiddenSlides>
  <MMClips>0</MMClips>
  <ScaleCrop>false</ScaleCrop>
  <HeadingPairs>
    <vt:vector size="4" baseType="variant">
      <vt:variant>
        <vt:lpstr>Tema</vt:lpstr>
      </vt:variant>
      <vt:variant>
        <vt:i4>1</vt:i4>
      </vt:variant>
      <vt:variant>
        <vt:lpstr>Slayt Başlıkları</vt:lpstr>
      </vt:variant>
      <vt:variant>
        <vt:i4>64</vt:i4>
      </vt:variant>
    </vt:vector>
  </HeadingPairs>
  <TitlesOfParts>
    <vt:vector size="65" baseType="lpstr">
      <vt:lpstr>Ofis Teması</vt:lpstr>
      <vt:lpstr>Slayt 1</vt:lpstr>
      <vt:lpstr>Slayt 2</vt:lpstr>
      <vt:lpstr>Slayt 3</vt:lpstr>
      <vt:lpstr>Slayt 4</vt:lpstr>
      <vt:lpstr>Slayt 5</vt:lpstr>
      <vt:lpstr>Slayt 6</vt:lpstr>
      <vt:lpstr>E-REÇETE NUMARALARI  CEBE GELİYOR!!!</vt:lpstr>
      <vt:lpstr>MR-BT GÖRÜNTÜ  PAYLAŞIM PROJESİ</vt:lpstr>
      <vt:lpstr>OPTİKTE E-FATURA  UYGULAMASI</vt:lpstr>
      <vt:lpstr>TIBBİ MALZEME  DÜZENLEMELERİ</vt:lpstr>
      <vt:lpstr>E-MALULİYET UYGULAMASI</vt:lpstr>
      <vt:lpstr>E-SEVK</vt:lpstr>
      <vt:lpstr>SERVİS ODAKLI MİMARI (SOA)  VE XML GATEWAY</vt:lpstr>
      <vt:lpstr>SAĞLIKTA BİYOMETRİ’YE  GEÇİLDİ…</vt:lpstr>
      <vt:lpstr>RAKAMLARLA  KİMLİK DOĞRULAMA</vt:lpstr>
      <vt:lpstr>Slayt 16</vt:lpstr>
      <vt:lpstr>Slayt 17</vt:lpstr>
      <vt:lpstr>E- HACİZ</vt:lpstr>
      <vt:lpstr>GEÇİCİ İŞGÖREMEZLİK  (E-ÖDENEK) PROGRAMI</vt:lpstr>
      <vt:lpstr>YURTDIŞI ÖDEME İŞLEMLERİ (YÖDEM)</vt:lpstr>
      <vt:lpstr>HİTAP PROJESİ </vt:lpstr>
      <vt:lpstr>Slayt 22</vt:lpstr>
      <vt:lpstr>E-KESİNTİ</vt:lpstr>
      <vt:lpstr>İÇ DENETİM RAPORLAMA VE  İSTATİSTİK SİSTEMİ (İDERİS)</vt:lpstr>
      <vt:lpstr>YURTDIŞI PROVİZYON  AKTİVASYON VE SAĞLIK SİSTEMİ (YUPAS )</vt:lpstr>
      <vt:lpstr>Slayt 26</vt:lpstr>
      <vt:lpstr>Sosyal Güvenlik Entegrasyon  Projesi</vt:lpstr>
      <vt:lpstr>Slayt 28</vt:lpstr>
      <vt:lpstr>İNSANSIZ HİZMET NOKTASI</vt:lpstr>
      <vt:lpstr>MOBİL SOSYAL GÜVENLİK  MERKEZİ</vt:lpstr>
      <vt:lpstr>SGK MOBİL KİTAPLIK</vt:lpstr>
      <vt:lpstr>MANUEL VE ON-LİNE SMS BİLGİLENDİRME HAYATA GEÇTİ</vt:lpstr>
      <vt:lpstr>VATANDAŞIN SORULARI  KISA MESAJLA CEBİNDE</vt:lpstr>
      <vt:lpstr>Slayt 34</vt:lpstr>
      <vt:lpstr>SGK SOSYAL MEDYA </vt:lpstr>
      <vt:lpstr>ALO 170 İLETİŞİM MERKEZİ </vt:lpstr>
      <vt:lpstr>Slayt 37</vt:lpstr>
      <vt:lpstr>Bu uygulama ile  vatandaşlarımız  En yakın SGK’ya rahatlıkla ve kolayca ulaşabilmektedir.  Uygulamaya;    Mobil cihaz ve telefonlar ile  harita.sgk.gov.tr   adresinden erişilebilecektir. </vt:lpstr>
      <vt:lpstr>SGK UYGULAMALARI  TABLET PC VE CEP TELEFONLARINDA</vt:lpstr>
      <vt:lpstr>mobil.sgk.gov.tr (IOS, Android)</vt:lpstr>
      <vt:lpstr>mobil.sgk.gov.tr  (Tablet Bilgisayar Ekran Görüntüsü)</vt:lpstr>
      <vt:lpstr>E-DEVLET KAPISI ÜZERİNDEN SUNULAN VATANDAŞ ODAKLI HİZMETLER - İSTATİSTİK</vt:lpstr>
      <vt:lpstr>SOSYAL GÜVENLİK MERKEZLERİ</vt:lpstr>
      <vt:lpstr>SOSYAL GÜVENLİK  MERKEZLERİ</vt:lpstr>
      <vt:lpstr>Slayt 45</vt:lpstr>
      <vt:lpstr>Slayt 46</vt:lpstr>
      <vt:lpstr>E-MOBİL  SAĞLIK UYGULAMASI</vt:lpstr>
      <vt:lpstr>OPTİK VE ŞAHIS  ÖDEMELERİNDE ELEKTRONİK İMZA</vt:lpstr>
      <vt:lpstr>Coğrafi Bilgi Sistemleri (CBS)</vt:lpstr>
      <vt:lpstr>BÜYÜK VERİ PROJESİ</vt:lpstr>
      <vt:lpstr>SGK ÇOCUK (cocuk.sgk.gov.tr)</vt:lpstr>
      <vt:lpstr>Slayt 52</vt:lpstr>
      <vt:lpstr>BATIKENT VERİ MERKEZİ</vt:lpstr>
      <vt:lpstr>BÖLGE BULUT  BİLİŞİM MERKEZİ</vt:lpstr>
      <vt:lpstr>TÜRKSAT-2A  KAPSAMA ALANI</vt:lpstr>
      <vt:lpstr>TÜRKSAT-3A  KAPSAMA ALANI</vt:lpstr>
      <vt:lpstr>TÜRKSAT 4A</vt:lpstr>
      <vt:lpstr>TÜRKSAT 4B</vt:lpstr>
      <vt:lpstr>Slayt 59</vt:lpstr>
      <vt:lpstr>Slayt 60</vt:lpstr>
      <vt:lpstr>UYDU FİLOSU</vt:lpstr>
      <vt:lpstr>Slayt 62</vt:lpstr>
      <vt:lpstr>Slayt 63</vt:lpstr>
      <vt:lpstr>Slayt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A.KARAHAN</dc:creator>
  <cp:keywords>A.KARAHAN</cp:keywords>
  <cp:lastModifiedBy>ice</cp:lastModifiedBy>
  <cp:revision>3360</cp:revision>
  <cp:lastPrinted>2013-07-01T09:52:54Z</cp:lastPrinted>
  <dcterms:created xsi:type="dcterms:W3CDTF">2009-07-13T20:13:15Z</dcterms:created>
  <dcterms:modified xsi:type="dcterms:W3CDTF">2013-11-17T13:13:16Z</dcterms:modified>
</cp:coreProperties>
</file>