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3" r:id="rId2"/>
    <p:sldId id="284" r:id="rId3"/>
    <p:sldId id="262" r:id="rId4"/>
    <p:sldId id="265" r:id="rId5"/>
    <p:sldId id="268" r:id="rId6"/>
    <p:sldId id="266" r:id="rId7"/>
    <p:sldId id="278" r:id="rId8"/>
    <p:sldId id="269" r:id="rId9"/>
    <p:sldId id="276" r:id="rId10"/>
    <p:sldId id="280" r:id="rId11"/>
    <p:sldId id="274" r:id="rId12"/>
    <p:sldId id="273" r:id="rId13"/>
    <p:sldId id="281" r:id="rId14"/>
    <p:sldId id="282" r:id="rId15"/>
    <p:sldId id="272" r:id="rId16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1284" y="-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gokhan.toka\Downloads\-3368885039759076417..xls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gokhan.toka\Downloads\-3368885039759076417.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invertIfNegative val="0"/>
          <c:dPt>
            <c:idx val="0"/>
            <c:invertIfNegative val="0"/>
            <c:bubble3D val="0"/>
            <c:spPr>
              <a:solidFill>
                <a:schemeClr val="accent2"/>
              </a:solidFill>
            </c:spPr>
          </c:dPt>
          <c:dPt>
            <c:idx val="1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3"/>
            <c:invertIfNegative val="0"/>
            <c:bubble3D val="0"/>
            <c:spPr>
              <a:solidFill>
                <a:srgbClr val="FF0000"/>
              </a:solidFill>
            </c:spPr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1600" b="1"/>
                      <a:t>1</a:t>
                    </a:r>
                    <a:r>
                      <a:rPr lang="en-US"/>
                      <a:t>3</a:t>
                    </a:r>
                    <a:r>
                      <a:rPr lang="tr-TR"/>
                      <a:t> M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z="1600" b="1"/>
                      <a:t>3</a:t>
                    </a:r>
                    <a:r>
                      <a:rPr lang="en-US"/>
                      <a:t>6</a:t>
                    </a:r>
                    <a:r>
                      <a:rPr lang="tr-TR"/>
                      <a:t> M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z="1600" b="1"/>
                      <a:t>6</a:t>
                    </a:r>
                    <a:r>
                      <a:rPr lang="en-US"/>
                      <a:t>5</a:t>
                    </a:r>
                    <a:r>
                      <a:rPr lang="tr-TR"/>
                      <a:t> M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z="1600" b="1"/>
                      <a:t>7</a:t>
                    </a:r>
                    <a:r>
                      <a:rPr lang="en-US"/>
                      <a:t>5</a:t>
                    </a:r>
                    <a:r>
                      <a:rPr lang="tr-TR"/>
                      <a:t> M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600" b="1"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Sheet1!$B$9:$B$12</c:f>
              <c:strCache>
                <c:ptCount val="4"/>
                <c:pt idx="0">
                  <c:v>Akıllı Telefon Kullanıcısı</c:v>
                </c:pt>
                <c:pt idx="1">
                  <c:v>İnternet Abonesi</c:v>
                </c:pt>
                <c:pt idx="2">
                  <c:v>Mobil Abone</c:v>
                </c:pt>
                <c:pt idx="3">
                  <c:v>Toplam Nüfus</c:v>
                </c:pt>
              </c:strCache>
            </c:strRef>
          </c:cat>
          <c:val>
            <c:numRef>
              <c:f>Sheet1!$C$9:$C$12</c:f>
              <c:numCache>
                <c:formatCode>General</c:formatCode>
                <c:ptCount val="4"/>
                <c:pt idx="0">
                  <c:v>13</c:v>
                </c:pt>
                <c:pt idx="1">
                  <c:v>36</c:v>
                </c:pt>
                <c:pt idx="2">
                  <c:v>65</c:v>
                </c:pt>
                <c:pt idx="3">
                  <c:v>75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axId val="30037504"/>
        <c:axId val="30039040"/>
      </c:barChart>
      <c:catAx>
        <c:axId val="30037504"/>
        <c:scaling>
          <c:orientation val="minMax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 sz="1600" b="1"/>
            </a:pPr>
            <a:endParaRPr lang="tr-TR"/>
          </a:p>
        </c:txPr>
        <c:crossAx val="30039040"/>
        <c:crosses val="autoZero"/>
        <c:auto val="1"/>
        <c:lblAlgn val="ctr"/>
        <c:lblOffset val="100"/>
        <c:noMultiLvlLbl val="0"/>
      </c:catAx>
      <c:valAx>
        <c:axId val="30039040"/>
        <c:scaling>
          <c:orientation val="minMax"/>
        </c:scaling>
        <c:delete val="0"/>
        <c:axPos val="b"/>
        <c:majorGridlines>
          <c:spPr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</c:majorGridlines>
        <c:numFmt formatCode="General" sourceLinked="1"/>
        <c:majorTickMark val="out"/>
        <c:minorTickMark val="none"/>
        <c:tickLblPos val="nextTo"/>
        <c:crossAx val="3003750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invertIfNegative val="0"/>
          <c:dPt>
            <c:idx val="1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2"/>
            <c:invertIfNegative val="0"/>
            <c:bubble3D val="0"/>
            <c:spPr>
              <a:solidFill>
                <a:schemeClr val="accent2"/>
              </a:solidFill>
            </c:spPr>
          </c:dPt>
          <c:dPt>
            <c:idx val="3"/>
            <c:invertIfNegative val="0"/>
            <c:bubble3D val="0"/>
            <c:spPr>
              <a:solidFill>
                <a:srgbClr val="FF0000"/>
              </a:solidFill>
            </c:spPr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1600" b="1"/>
                      <a:t>1</a:t>
                    </a:r>
                    <a:r>
                      <a:rPr lang="en-US"/>
                      <a:t>0</a:t>
                    </a:r>
                    <a:r>
                      <a:rPr lang="tr-TR"/>
                      <a:t> M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z="1600" b="1"/>
                      <a:t>3</a:t>
                    </a:r>
                    <a:r>
                      <a:rPr lang="en-US"/>
                      <a:t>9</a:t>
                    </a:r>
                    <a:r>
                      <a:rPr lang="tr-TR"/>
                      <a:t> M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z="1600" b="1"/>
                      <a:t>6</a:t>
                    </a:r>
                    <a:r>
                      <a:rPr lang="en-US"/>
                      <a:t>2</a:t>
                    </a:r>
                    <a:r>
                      <a:rPr lang="tr-TR"/>
                      <a:t> M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z="1600" b="1"/>
                      <a:t>7</a:t>
                    </a:r>
                    <a:r>
                      <a:rPr lang="en-US"/>
                      <a:t>5</a:t>
                    </a:r>
                    <a:r>
                      <a:rPr lang="tr-TR"/>
                      <a:t> M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600" b="1"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Sheet1!$B$15:$B$18</c:f>
              <c:strCache>
                <c:ptCount val="4"/>
                <c:pt idx="0">
                  <c:v>Mobil Abone Olmayan</c:v>
                </c:pt>
                <c:pt idx="1">
                  <c:v>İnternet Abonesi Olmayan</c:v>
                </c:pt>
                <c:pt idx="2">
                  <c:v>Akıllı Telefon Kullanmayan</c:v>
                </c:pt>
                <c:pt idx="3">
                  <c:v>Toplam Nüfus</c:v>
                </c:pt>
              </c:strCache>
            </c:strRef>
          </c:cat>
          <c:val>
            <c:numRef>
              <c:f>Sheet1!$C$15:$C$18</c:f>
              <c:numCache>
                <c:formatCode>General</c:formatCode>
                <c:ptCount val="4"/>
                <c:pt idx="0">
                  <c:v>10</c:v>
                </c:pt>
                <c:pt idx="1">
                  <c:v>39</c:v>
                </c:pt>
                <c:pt idx="2">
                  <c:v>62</c:v>
                </c:pt>
                <c:pt idx="3">
                  <c:v>75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axId val="30741632"/>
        <c:axId val="30743168"/>
      </c:barChart>
      <c:catAx>
        <c:axId val="30741632"/>
        <c:scaling>
          <c:orientation val="minMax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 sz="1600" b="1"/>
            </a:pPr>
            <a:endParaRPr lang="tr-TR"/>
          </a:p>
        </c:txPr>
        <c:crossAx val="30743168"/>
        <c:crosses val="autoZero"/>
        <c:auto val="1"/>
        <c:lblAlgn val="ctr"/>
        <c:lblOffset val="100"/>
        <c:noMultiLvlLbl val="0"/>
      </c:catAx>
      <c:valAx>
        <c:axId val="30743168"/>
        <c:scaling>
          <c:orientation val="minMax"/>
        </c:scaling>
        <c:delete val="0"/>
        <c:axPos val="b"/>
        <c:majorGridlines>
          <c:spPr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</c:majorGridlines>
        <c:numFmt formatCode="General" sourceLinked="1"/>
        <c:majorTickMark val="out"/>
        <c:minorTickMark val="none"/>
        <c:tickLblPos val="nextTo"/>
        <c:crossAx val="3074163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FF0000"/>
            </a:solidFill>
          </c:spPr>
          <c:invertIfNegative val="0"/>
          <c:cat>
            <c:strRef>
              <c:f>Sheet1!$B$22:$B$25</c:f>
              <c:strCache>
                <c:ptCount val="4"/>
                <c:pt idx="0">
                  <c:v>16-24</c:v>
                </c:pt>
                <c:pt idx="1">
                  <c:v>25-34</c:v>
                </c:pt>
                <c:pt idx="2">
                  <c:v>35-44</c:v>
                </c:pt>
                <c:pt idx="3">
                  <c:v>45-64</c:v>
                </c:pt>
              </c:strCache>
            </c:strRef>
          </c:cat>
          <c:val>
            <c:numRef>
              <c:f>Sheet1!$C$22:$C$25</c:f>
              <c:numCache>
                <c:formatCode>0%</c:formatCode>
                <c:ptCount val="4"/>
                <c:pt idx="0">
                  <c:v>0.3000000000000001</c:v>
                </c:pt>
                <c:pt idx="1">
                  <c:v>0.24000000000000005</c:v>
                </c:pt>
                <c:pt idx="2">
                  <c:v>0.15000000000000005</c:v>
                </c:pt>
                <c:pt idx="3">
                  <c:v>8.0000000000000029E-2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0768128"/>
        <c:axId val="30774016"/>
      </c:barChart>
      <c:catAx>
        <c:axId val="3076812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400" b="1"/>
            </a:pPr>
            <a:endParaRPr lang="tr-TR"/>
          </a:p>
        </c:txPr>
        <c:crossAx val="30774016"/>
        <c:crosses val="autoZero"/>
        <c:auto val="1"/>
        <c:lblAlgn val="ctr"/>
        <c:lblOffset val="100"/>
        <c:noMultiLvlLbl val="0"/>
      </c:catAx>
      <c:valAx>
        <c:axId val="30774016"/>
        <c:scaling>
          <c:orientation val="minMax"/>
        </c:scaling>
        <c:delete val="0"/>
        <c:axPos val="l"/>
        <c:majorGridlines>
          <c:spPr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</c:majorGridlines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tr-TR"/>
          </a:p>
        </c:txPr>
        <c:crossAx val="30768128"/>
        <c:crosses val="autoZero"/>
        <c:crossBetween val="between"/>
      </c:valAx>
      <c:spPr>
        <a:effectLst>
          <a:outerShdw blurRad="50800" dist="38100" dir="2700000" algn="tl" rotWithShape="0">
            <a:prstClr val="black">
              <a:alpha val="40000"/>
            </a:prstClr>
          </a:outerShdw>
        </a:effectLst>
      </c:spPr>
    </c:plotArea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ser>
          <c:idx val="0"/>
          <c:order val="0"/>
          <c:spPr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explosion val="25"/>
          <c:dLbls>
            <c:txPr>
              <a:bodyPr/>
              <a:lstStyle/>
              <a:p>
                <a:pPr>
                  <a:defRPr sz="1200" b="1"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Sayfa1!$I$23:$I$24</c:f>
              <c:strCache>
                <c:ptCount val="2"/>
                <c:pt idx="0">
                  <c:v>Okuma Yazma Bilmeyen</c:v>
                </c:pt>
                <c:pt idx="1">
                  <c:v>Okuma Yazma Bilen</c:v>
                </c:pt>
              </c:strCache>
            </c:strRef>
          </c:cat>
          <c:val>
            <c:numRef>
              <c:f>Sayfa1!$J$23:$J$24</c:f>
              <c:numCache>
                <c:formatCode>#,##0</c:formatCode>
                <c:ptCount val="2"/>
                <c:pt idx="0">
                  <c:v>2788757</c:v>
                </c:pt>
                <c:pt idx="1">
                  <c:v>63347643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"/>
          <c:y val="0.88572987054869456"/>
          <c:w val="0.42735834491276847"/>
          <c:h val="0.10889039218353973"/>
        </c:manualLayout>
      </c:layout>
      <c:overlay val="0"/>
      <c:txPr>
        <a:bodyPr/>
        <a:lstStyle/>
        <a:p>
          <a:pPr>
            <a:defRPr sz="1400"/>
          </a:pPr>
          <a:endParaRPr lang="tr-TR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ser>
          <c:idx val="0"/>
          <c:order val="0"/>
          <c:spPr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explosion val="25"/>
          <c:dLbls>
            <c:txPr>
              <a:bodyPr/>
              <a:lstStyle/>
              <a:p>
                <a:pPr>
                  <a:defRPr sz="1200" b="1"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Sayfa1!$I$26:$I$27</c:f>
              <c:strCache>
                <c:ptCount val="2"/>
                <c:pt idx="0">
                  <c:v>Engelli Nüfus</c:v>
                </c:pt>
                <c:pt idx="1">
                  <c:v>Engeli Olmayan</c:v>
                </c:pt>
              </c:strCache>
            </c:strRef>
          </c:cat>
          <c:val>
            <c:numRef>
              <c:f>Sayfa1!$J$26:$J$27</c:f>
              <c:numCache>
                <c:formatCode>#,##0</c:formatCode>
                <c:ptCount val="2"/>
                <c:pt idx="0">
                  <c:v>2199210</c:v>
                </c:pt>
                <c:pt idx="1">
                  <c:v>72800790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egendEntry>
        <c:idx val="1"/>
        <c:delete val="1"/>
      </c:legendEntry>
      <c:layout>
        <c:manualLayout>
          <c:xMode val="edge"/>
          <c:yMode val="edge"/>
          <c:x val="0.38707873604321757"/>
          <c:y val="0.87816353738473529"/>
          <c:w val="0.2647526246719159"/>
          <c:h val="0.10610637212015167"/>
        </c:manualLayout>
      </c:layout>
      <c:overlay val="0"/>
      <c:txPr>
        <a:bodyPr/>
        <a:lstStyle/>
        <a:p>
          <a:pPr>
            <a:defRPr sz="1400"/>
          </a:pPr>
          <a:endParaRPr lang="tr-TR"/>
        </a:p>
      </c:txPr>
    </c:legend>
    <c:plotVisOnly val="1"/>
    <c:dispBlanksAs val="gap"/>
    <c:showDLblsOverMax val="0"/>
  </c:chart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54159-9001-4309-8CAD-AED8107E5FA5}" type="datetimeFigureOut">
              <a:rPr lang="tr-TR" smtClean="0"/>
              <a:pPr/>
              <a:t>14.11.2013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FF93B-EE2F-48EE-BF61-375053F4752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54159-9001-4309-8CAD-AED8107E5FA5}" type="datetimeFigureOut">
              <a:rPr lang="tr-TR" smtClean="0"/>
              <a:pPr/>
              <a:t>14.11.2013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FF93B-EE2F-48EE-BF61-375053F4752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54159-9001-4309-8CAD-AED8107E5FA5}" type="datetimeFigureOut">
              <a:rPr lang="tr-TR" smtClean="0"/>
              <a:pPr/>
              <a:t>14.11.2013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FF93B-EE2F-48EE-BF61-375053F4752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54159-9001-4309-8CAD-AED8107E5FA5}" type="datetimeFigureOut">
              <a:rPr lang="tr-TR" smtClean="0"/>
              <a:pPr/>
              <a:t>14.11.2013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FF93B-EE2F-48EE-BF61-375053F4752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54159-9001-4309-8CAD-AED8107E5FA5}" type="datetimeFigureOut">
              <a:rPr lang="tr-TR" smtClean="0"/>
              <a:pPr/>
              <a:t>14.11.2013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FF93B-EE2F-48EE-BF61-375053F4752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54159-9001-4309-8CAD-AED8107E5FA5}" type="datetimeFigureOut">
              <a:rPr lang="tr-TR" smtClean="0"/>
              <a:pPr/>
              <a:t>14.11.2013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FF93B-EE2F-48EE-BF61-375053F4752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54159-9001-4309-8CAD-AED8107E5FA5}" type="datetimeFigureOut">
              <a:rPr lang="tr-TR" smtClean="0"/>
              <a:pPr/>
              <a:t>14.11.2013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FF93B-EE2F-48EE-BF61-375053F4752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54159-9001-4309-8CAD-AED8107E5FA5}" type="datetimeFigureOut">
              <a:rPr lang="tr-TR" smtClean="0"/>
              <a:pPr/>
              <a:t>14.11.2013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FF93B-EE2F-48EE-BF61-375053F4752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54159-9001-4309-8CAD-AED8107E5FA5}" type="datetimeFigureOut">
              <a:rPr lang="tr-TR" smtClean="0"/>
              <a:pPr/>
              <a:t>14.11.2013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FF93B-EE2F-48EE-BF61-375053F4752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54159-9001-4309-8CAD-AED8107E5FA5}" type="datetimeFigureOut">
              <a:rPr lang="tr-TR" smtClean="0"/>
              <a:pPr/>
              <a:t>14.11.2013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FF93B-EE2F-48EE-BF61-375053F4752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54159-9001-4309-8CAD-AED8107E5FA5}" type="datetimeFigureOut">
              <a:rPr lang="tr-TR" smtClean="0"/>
              <a:pPr/>
              <a:t>14.11.2013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FF93B-EE2F-48EE-BF61-375053F4752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B54159-9001-4309-8CAD-AED8107E5FA5}" type="datetimeFigureOut">
              <a:rPr lang="tr-TR" smtClean="0"/>
              <a:pPr/>
              <a:t>14.11.2013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CFF93B-EE2F-48EE-BF61-375053F47525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3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5.xml"/><Relationship Id="rId5" Type="http://schemas.openxmlformats.org/officeDocument/2006/relationships/chart" Target="../charts/chart4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9.jpeg"/><Relationship Id="rId7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10" Type="http://schemas.openxmlformats.org/officeDocument/2006/relationships/image" Target="../media/image15.jpeg"/><Relationship Id="rId4" Type="http://schemas.openxmlformats.org/officeDocument/2006/relationships/image" Target="../media/image2.jpeg"/><Relationship Id="rId9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5.png"/><Relationship Id="rId3" Type="http://schemas.openxmlformats.org/officeDocument/2006/relationships/image" Target="../media/image16.jpeg"/><Relationship Id="rId7" Type="http://schemas.openxmlformats.org/officeDocument/2006/relationships/image" Target="../media/image19.jpeg"/><Relationship Id="rId12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11" Type="http://schemas.openxmlformats.org/officeDocument/2006/relationships/image" Target="../media/image23.jpeg"/><Relationship Id="rId5" Type="http://schemas.openxmlformats.org/officeDocument/2006/relationships/image" Target="../media/image17.jpeg"/><Relationship Id="rId10" Type="http://schemas.openxmlformats.org/officeDocument/2006/relationships/image" Target="../media/image22.png"/><Relationship Id="rId4" Type="http://schemas.openxmlformats.org/officeDocument/2006/relationships/image" Target="../media/image2.jpeg"/><Relationship Id="rId9" Type="http://schemas.openxmlformats.org/officeDocument/2006/relationships/image" Target="../media/image21.jpeg"/><Relationship Id="rId1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4.gif"/><Relationship Id="rId18" Type="http://schemas.openxmlformats.org/officeDocument/2006/relationships/image" Target="../media/image38.jpeg"/><Relationship Id="rId3" Type="http://schemas.openxmlformats.org/officeDocument/2006/relationships/image" Target="../media/image2.jpeg"/><Relationship Id="rId21" Type="http://schemas.openxmlformats.org/officeDocument/2006/relationships/image" Target="../media/image40.png"/><Relationship Id="rId7" Type="http://schemas.openxmlformats.org/officeDocument/2006/relationships/image" Target="../media/image29.png"/><Relationship Id="rId12" Type="http://schemas.openxmlformats.org/officeDocument/2006/relationships/image" Target="../media/image33.jpeg"/><Relationship Id="rId17" Type="http://schemas.openxmlformats.org/officeDocument/2006/relationships/image" Target="../media/image25.png"/><Relationship Id="rId2" Type="http://schemas.openxmlformats.org/officeDocument/2006/relationships/image" Target="../media/image1.png"/><Relationship Id="rId16" Type="http://schemas.openxmlformats.org/officeDocument/2006/relationships/image" Target="../media/image37.png"/><Relationship Id="rId20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11" Type="http://schemas.openxmlformats.org/officeDocument/2006/relationships/image" Target="../media/image32.jpeg"/><Relationship Id="rId5" Type="http://schemas.openxmlformats.org/officeDocument/2006/relationships/image" Target="../media/image18.png"/><Relationship Id="rId15" Type="http://schemas.openxmlformats.org/officeDocument/2006/relationships/image" Target="../media/image36.jpeg"/><Relationship Id="rId10" Type="http://schemas.openxmlformats.org/officeDocument/2006/relationships/image" Target="../media/image31.jpeg"/><Relationship Id="rId19" Type="http://schemas.openxmlformats.org/officeDocument/2006/relationships/image" Target="../media/image39.jpeg"/><Relationship Id="rId4" Type="http://schemas.openxmlformats.org/officeDocument/2006/relationships/image" Target="../media/image27.png"/><Relationship Id="rId9" Type="http://schemas.openxmlformats.org/officeDocument/2006/relationships/image" Target="../media/image9.jpeg"/><Relationship Id="rId14" Type="http://schemas.openxmlformats.org/officeDocument/2006/relationships/image" Target="../media/image35.jpeg"/><Relationship Id="rId22" Type="http://schemas.openxmlformats.org/officeDocument/2006/relationships/image" Target="../media/image4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54.jpeg"/><Relationship Id="rId3" Type="http://schemas.openxmlformats.org/officeDocument/2006/relationships/image" Target="../media/image2.jpeg"/><Relationship Id="rId7" Type="http://schemas.openxmlformats.org/officeDocument/2006/relationships/image" Target="../media/image3.png"/><Relationship Id="rId12" Type="http://schemas.openxmlformats.org/officeDocument/2006/relationships/image" Target="../media/image5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eg"/><Relationship Id="rId11" Type="http://schemas.openxmlformats.org/officeDocument/2006/relationships/image" Target="../media/image52.png"/><Relationship Id="rId5" Type="http://schemas.openxmlformats.org/officeDocument/2006/relationships/image" Target="../media/image47.png"/><Relationship Id="rId10" Type="http://schemas.openxmlformats.org/officeDocument/2006/relationships/image" Target="../media/image51.jpeg"/><Relationship Id="rId4" Type="http://schemas.openxmlformats.org/officeDocument/2006/relationships/image" Target="../media/image46.png"/><Relationship Id="rId9" Type="http://schemas.openxmlformats.org/officeDocument/2006/relationships/image" Target="../media/image50.jpeg"/><Relationship Id="rId14" Type="http://schemas.openxmlformats.org/officeDocument/2006/relationships/image" Target="../media/image55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9.jpeg"/><Relationship Id="rId7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10" Type="http://schemas.openxmlformats.org/officeDocument/2006/relationships/image" Target="../media/image15.jpeg"/><Relationship Id="rId4" Type="http://schemas.openxmlformats.org/officeDocument/2006/relationships/image" Target="../media/image2.jpeg"/><Relationship Id="rId9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21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Group 4"/>
          <p:cNvGrpSpPr/>
          <p:nvPr/>
        </p:nvGrpSpPr>
        <p:grpSpPr>
          <a:xfrm>
            <a:off x="-1" y="6093296"/>
            <a:ext cx="9144001" cy="764704"/>
            <a:chOff x="0" y="-27384"/>
            <a:chExt cx="9144001" cy="927384"/>
          </a:xfrm>
        </p:grpSpPr>
        <p:sp>
          <p:nvSpPr>
            <p:cNvPr id="15" name="Rectangle 14"/>
            <p:cNvSpPr/>
            <p:nvPr/>
          </p:nvSpPr>
          <p:spPr>
            <a:xfrm>
              <a:off x="1" y="-27384"/>
              <a:ext cx="9144000" cy="927384"/>
            </a:xfrm>
            <a:prstGeom prst="rect">
              <a:avLst/>
            </a:prstGeom>
            <a:solidFill>
              <a:srgbClr val="FFF1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tr-TR" sz="3200" b="1" dirty="0" smtClean="0">
                  <a:solidFill>
                    <a:schemeClr val="tx1"/>
                  </a:solidFill>
                </a:rPr>
                <a:t>Rehberlik Hizmetleri</a:t>
              </a:r>
              <a:endParaRPr lang="el-GR" sz="3200" b="1" dirty="0">
                <a:solidFill>
                  <a:schemeClr val="tx1"/>
                </a:solidFill>
              </a:endParaRPr>
            </a:p>
          </p:txBody>
        </p:sp>
        <p:pic>
          <p:nvPicPr>
            <p:cNvPr id="16" name="Picture 2" descr="C:\Users\mgara\Desktop\118 80 r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675171" cy="8719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1556792"/>
            <a:ext cx="4006422" cy="3587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1920" y="4509120"/>
            <a:ext cx="142875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1026" name="Picture 2" descr="http://www.highermammals.com/wp-content/uploads/2010/10/Solid-Liquid-Gas-cop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5558"/>
            <a:ext cx="9144000" cy="6190862"/>
          </a:xfrm>
          <a:prstGeom prst="rect">
            <a:avLst/>
          </a:prstGeom>
          <a:noFill/>
        </p:spPr>
      </p:pic>
      <p:sp>
        <p:nvSpPr>
          <p:cNvPr id="9" name="Rectangle 8"/>
          <p:cNvSpPr/>
          <p:nvPr/>
        </p:nvSpPr>
        <p:spPr>
          <a:xfrm>
            <a:off x="1115616" y="764704"/>
            <a:ext cx="6912768" cy="470898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tr-TR" sz="8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Bilginin Mobil Hali</a:t>
            </a:r>
          </a:p>
          <a:p>
            <a:pPr algn="ctr"/>
            <a:r>
              <a:rPr lang="tr-TR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Gökhan Toka</a:t>
            </a:r>
          </a:p>
          <a:p>
            <a:pPr algn="ctr"/>
            <a:r>
              <a:rPr lang="tr-TR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BN Telekom İçerik Direktörü</a:t>
            </a:r>
          </a:p>
          <a:p>
            <a:pPr algn="ctr"/>
            <a:r>
              <a:rPr lang="tr-TR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gokhan.toka@bntelekom.com</a:t>
            </a:r>
            <a:endParaRPr lang="tr-TR" sz="36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grpSp>
        <p:nvGrpSpPr>
          <p:cNvPr id="4" name="Group 4"/>
          <p:cNvGrpSpPr/>
          <p:nvPr/>
        </p:nvGrpSpPr>
        <p:grpSpPr>
          <a:xfrm>
            <a:off x="-1" y="6093296"/>
            <a:ext cx="9144001" cy="764704"/>
            <a:chOff x="0" y="-27384"/>
            <a:chExt cx="9144001" cy="927384"/>
          </a:xfrm>
        </p:grpSpPr>
        <p:sp>
          <p:nvSpPr>
            <p:cNvPr id="11" name="Rectangle 10"/>
            <p:cNvSpPr/>
            <p:nvPr/>
          </p:nvSpPr>
          <p:spPr>
            <a:xfrm>
              <a:off x="1" y="-27384"/>
              <a:ext cx="9144000" cy="927384"/>
            </a:xfrm>
            <a:prstGeom prst="rect">
              <a:avLst/>
            </a:prstGeom>
            <a:solidFill>
              <a:srgbClr val="FFF1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tr-TR" sz="3200" b="1" dirty="0" smtClean="0">
                  <a:solidFill>
                    <a:schemeClr val="tx1"/>
                  </a:solidFill>
                </a:rPr>
                <a:t>Rehberlik Hizmetleri</a:t>
              </a:r>
              <a:endParaRPr lang="el-GR" sz="3200" b="1" dirty="0">
                <a:solidFill>
                  <a:schemeClr val="tx1"/>
                </a:solidFill>
              </a:endParaRPr>
            </a:p>
          </p:txBody>
        </p:sp>
        <p:pic>
          <p:nvPicPr>
            <p:cNvPr id="12" name="Picture 2" descr="C:\Users\mgara\Desktop\118 80 r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675171" cy="8719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3050" cy="621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Bir Soru</a:t>
            </a:r>
            <a:endParaRPr lang="tr-T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196752"/>
            <a:ext cx="8229600" cy="4525963"/>
          </a:xfrm>
        </p:spPr>
        <p:txBody>
          <a:bodyPr/>
          <a:lstStyle/>
          <a:p>
            <a:pPr algn="ctr">
              <a:buNone/>
            </a:pPr>
            <a:r>
              <a:rPr lang="tr-TR" dirty="0" smtClean="0"/>
              <a:t>MOBİL OLAN NE? CİHAZLAR MI, İNSAN MI?</a:t>
            </a:r>
            <a:endParaRPr lang="tr-TR" dirty="0"/>
          </a:p>
        </p:txBody>
      </p:sp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0955" y="2420888"/>
            <a:ext cx="4321525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" name="Group 5"/>
          <p:cNvGrpSpPr/>
          <p:nvPr/>
        </p:nvGrpSpPr>
        <p:grpSpPr>
          <a:xfrm>
            <a:off x="-1" y="6093296"/>
            <a:ext cx="9144001" cy="764704"/>
            <a:chOff x="0" y="-27384"/>
            <a:chExt cx="9144001" cy="927384"/>
          </a:xfrm>
        </p:grpSpPr>
        <p:sp>
          <p:nvSpPr>
            <p:cNvPr id="7" name="Rectangle 6"/>
            <p:cNvSpPr/>
            <p:nvPr/>
          </p:nvSpPr>
          <p:spPr>
            <a:xfrm>
              <a:off x="1" y="-27384"/>
              <a:ext cx="9144000" cy="927384"/>
            </a:xfrm>
            <a:prstGeom prst="rect">
              <a:avLst/>
            </a:prstGeom>
            <a:solidFill>
              <a:srgbClr val="FFF1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tr-TR" sz="3200" b="1" dirty="0" smtClean="0">
                  <a:solidFill>
                    <a:schemeClr val="tx1"/>
                  </a:solidFill>
                </a:rPr>
                <a:t>Rehberlik Hizmetleri</a:t>
              </a:r>
              <a:endParaRPr lang="el-GR" sz="3200" b="1" dirty="0">
                <a:solidFill>
                  <a:schemeClr val="tx1"/>
                </a:solidFill>
              </a:endParaRPr>
            </a:p>
          </p:txBody>
        </p:sp>
        <p:pic>
          <p:nvPicPr>
            <p:cNvPr id="8" name="Picture 2" descr="C:\Users\mgara\Desktop\118 80 r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675171" cy="8719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9" name="Picture 4" descr="http://www.thingsidigg.com/wp-content/uploads/2013/09/phone-evolutio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2420888"/>
            <a:ext cx="3993096" cy="23488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3050" cy="621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İstatistikler</a:t>
            </a:r>
            <a:endParaRPr lang="tr-TR" dirty="0"/>
          </a:p>
        </p:txBody>
      </p:sp>
      <p:grpSp>
        <p:nvGrpSpPr>
          <p:cNvPr id="6" name="Group 5"/>
          <p:cNvGrpSpPr/>
          <p:nvPr/>
        </p:nvGrpSpPr>
        <p:grpSpPr>
          <a:xfrm>
            <a:off x="-1" y="6093296"/>
            <a:ext cx="9144001" cy="764704"/>
            <a:chOff x="0" y="-27384"/>
            <a:chExt cx="9144001" cy="927384"/>
          </a:xfrm>
        </p:grpSpPr>
        <p:sp>
          <p:nvSpPr>
            <p:cNvPr id="7" name="Rectangle 6"/>
            <p:cNvSpPr/>
            <p:nvPr/>
          </p:nvSpPr>
          <p:spPr>
            <a:xfrm>
              <a:off x="1" y="-27384"/>
              <a:ext cx="9144000" cy="927384"/>
            </a:xfrm>
            <a:prstGeom prst="rect">
              <a:avLst/>
            </a:prstGeom>
            <a:solidFill>
              <a:srgbClr val="FFF1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tr-TR" sz="3200" b="1" dirty="0" smtClean="0">
                  <a:solidFill>
                    <a:schemeClr val="tx1"/>
                  </a:solidFill>
                </a:rPr>
                <a:t>Rehberlik Hizmetleri</a:t>
              </a:r>
              <a:endParaRPr lang="el-GR" sz="3200" b="1" dirty="0">
                <a:solidFill>
                  <a:schemeClr val="tx1"/>
                </a:solidFill>
              </a:endParaRPr>
            </a:p>
          </p:txBody>
        </p:sp>
        <p:pic>
          <p:nvPicPr>
            <p:cNvPr id="8" name="Picture 2" descr="C:\Users\mgara\Desktop\118 80 r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675171" cy="8719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2534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1484784"/>
            <a:ext cx="8401050" cy="398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5" name="Chart 14"/>
          <p:cNvGraphicFramePr/>
          <p:nvPr/>
        </p:nvGraphicFramePr>
        <p:xfrm>
          <a:off x="827584" y="2276872"/>
          <a:ext cx="7419975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3050" cy="621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İstatistiklere Bir de Böyle Bakalım</a:t>
            </a:r>
            <a:endParaRPr lang="tr-TR" dirty="0"/>
          </a:p>
        </p:txBody>
      </p:sp>
      <p:grpSp>
        <p:nvGrpSpPr>
          <p:cNvPr id="3" name="Group 5"/>
          <p:cNvGrpSpPr/>
          <p:nvPr/>
        </p:nvGrpSpPr>
        <p:grpSpPr>
          <a:xfrm>
            <a:off x="-1" y="6093296"/>
            <a:ext cx="9144001" cy="764704"/>
            <a:chOff x="0" y="-27384"/>
            <a:chExt cx="9144001" cy="927384"/>
          </a:xfrm>
        </p:grpSpPr>
        <p:sp>
          <p:nvSpPr>
            <p:cNvPr id="7" name="Rectangle 6"/>
            <p:cNvSpPr/>
            <p:nvPr/>
          </p:nvSpPr>
          <p:spPr>
            <a:xfrm>
              <a:off x="1" y="-27384"/>
              <a:ext cx="9144000" cy="927384"/>
            </a:xfrm>
            <a:prstGeom prst="rect">
              <a:avLst/>
            </a:prstGeom>
            <a:solidFill>
              <a:srgbClr val="FFF1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tr-TR" sz="3200" b="1" dirty="0" smtClean="0">
                  <a:solidFill>
                    <a:schemeClr val="tx1"/>
                  </a:solidFill>
                </a:rPr>
                <a:t>Rehberlik Hizmetleri</a:t>
              </a:r>
              <a:endParaRPr lang="el-GR" sz="3200" b="1" dirty="0">
                <a:solidFill>
                  <a:schemeClr val="tx1"/>
                </a:solidFill>
              </a:endParaRPr>
            </a:p>
          </p:txBody>
        </p:sp>
        <p:pic>
          <p:nvPicPr>
            <p:cNvPr id="8" name="Picture 2" descr="C:\Users\mgara\Desktop\118 80 r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675171" cy="8719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1484784"/>
            <a:ext cx="8401050" cy="398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2" name="Chart 11"/>
          <p:cNvGraphicFramePr/>
          <p:nvPr/>
        </p:nvGraphicFramePr>
        <p:xfrm>
          <a:off x="611560" y="2276872"/>
          <a:ext cx="7632848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3050" cy="621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/>
              <a:t>Yaşa Göre Türkiye’de Akıllı Telefon Penetrasyonu</a:t>
            </a:r>
            <a:endParaRPr lang="tr-TR" dirty="0"/>
          </a:p>
        </p:txBody>
      </p:sp>
      <p:grpSp>
        <p:nvGrpSpPr>
          <p:cNvPr id="6" name="Group 5"/>
          <p:cNvGrpSpPr/>
          <p:nvPr/>
        </p:nvGrpSpPr>
        <p:grpSpPr>
          <a:xfrm>
            <a:off x="-1" y="6093296"/>
            <a:ext cx="9144001" cy="764704"/>
            <a:chOff x="0" y="-27384"/>
            <a:chExt cx="9144001" cy="927384"/>
          </a:xfrm>
        </p:grpSpPr>
        <p:sp>
          <p:nvSpPr>
            <p:cNvPr id="7" name="Rectangle 6"/>
            <p:cNvSpPr/>
            <p:nvPr/>
          </p:nvSpPr>
          <p:spPr>
            <a:xfrm>
              <a:off x="1" y="-27384"/>
              <a:ext cx="9144000" cy="927384"/>
            </a:xfrm>
            <a:prstGeom prst="rect">
              <a:avLst/>
            </a:prstGeom>
            <a:solidFill>
              <a:srgbClr val="FFF1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tr-TR" sz="3200" b="1" dirty="0" smtClean="0">
                  <a:solidFill>
                    <a:schemeClr val="tx1"/>
                  </a:solidFill>
                </a:rPr>
                <a:t>Rehberlik Hizmetleri</a:t>
              </a:r>
              <a:endParaRPr lang="el-GR" sz="3200" b="1" dirty="0">
                <a:solidFill>
                  <a:schemeClr val="tx1"/>
                </a:solidFill>
              </a:endParaRPr>
            </a:p>
          </p:txBody>
        </p:sp>
        <p:pic>
          <p:nvPicPr>
            <p:cNvPr id="8" name="Picture 2" descr="C:\Users\mgara\Desktop\118 80 r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675171" cy="8719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1484784"/>
            <a:ext cx="8401050" cy="398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3026280" y="4890646"/>
            <a:ext cx="32389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600" i="1" dirty="0" smtClean="0"/>
              <a:t>Kaynak: Nielsen - Şubat 2013 Raporu</a:t>
            </a:r>
            <a:endParaRPr lang="tr-TR" sz="1600" i="1" dirty="0"/>
          </a:p>
        </p:txBody>
      </p:sp>
      <p:graphicFrame>
        <p:nvGraphicFramePr>
          <p:cNvPr id="12" name="Chart 11"/>
          <p:cNvGraphicFramePr/>
          <p:nvPr/>
        </p:nvGraphicFramePr>
        <p:xfrm>
          <a:off x="1475656" y="2057400"/>
          <a:ext cx="6048672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3050" cy="621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dirty="0" smtClean="0"/>
              <a:t>Tüm Topluma Bilgi Sunabilmek</a:t>
            </a:r>
            <a:endParaRPr lang="tr-TR" dirty="0"/>
          </a:p>
        </p:txBody>
      </p:sp>
      <p:grpSp>
        <p:nvGrpSpPr>
          <p:cNvPr id="3" name="Group 5"/>
          <p:cNvGrpSpPr/>
          <p:nvPr/>
        </p:nvGrpSpPr>
        <p:grpSpPr>
          <a:xfrm>
            <a:off x="-1" y="6093296"/>
            <a:ext cx="9144001" cy="764704"/>
            <a:chOff x="0" y="-27384"/>
            <a:chExt cx="9144001" cy="927384"/>
          </a:xfrm>
        </p:grpSpPr>
        <p:sp>
          <p:nvSpPr>
            <p:cNvPr id="7" name="Rectangle 6"/>
            <p:cNvSpPr/>
            <p:nvPr/>
          </p:nvSpPr>
          <p:spPr>
            <a:xfrm>
              <a:off x="1" y="-27384"/>
              <a:ext cx="9144000" cy="927384"/>
            </a:xfrm>
            <a:prstGeom prst="rect">
              <a:avLst/>
            </a:prstGeom>
            <a:solidFill>
              <a:srgbClr val="FFF1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tr-TR" sz="3200" b="1" dirty="0" smtClean="0">
                  <a:solidFill>
                    <a:schemeClr val="tx1"/>
                  </a:solidFill>
                </a:rPr>
                <a:t>Rehberlik Hizmetleri</a:t>
              </a:r>
              <a:endParaRPr lang="el-GR" sz="3200" b="1" dirty="0">
                <a:solidFill>
                  <a:schemeClr val="tx1"/>
                </a:solidFill>
              </a:endParaRPr>
            </a:p>
          </p:txBody>
        </p:sp>
        <p:pic>
          <p:nvPicPr>
            <p:cNvPr id="8" name="Picture 2" descr="C:\Users\mgara\Desktop\118 80 r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675171" cy="8719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1484784"/>
            <a:ext cx="8401050" cy="398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2483768" y="5106670"/>
            <a:ext cx="44333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600" i="1" dirty="0" smtClean="0"/>
              <a:t>Kaynak: TÜİK - 2012 Türkiye Demografi İstatistikleri</a:t>
            </a:r>
            <a:endParaRPr lang="tr-TR" sz="1600" i="1" dirty="0"/>
          </a:p>
        </p:txBody>
      </p:sp>
      <p:graphicFrame>
        <p:nvGraphicFramePr>
          <p:cNvPr id="12" name="Chart 11"/>
          <p:cNvGraphicFramePr/>
          <p:nvPr/>
        </p:nvGraphicFramePr>
        <p:xfrm>
          <a:off x="1115616" y="1628800"/>
          <a:ext cx="5019675" cy="3312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4" name="Chart 13"/>
          <p:cNvGraphicFramePr/>
          <p:nvPr/>
        </p:nvGraphicFramePr>
        <p:xfrm>
          <a:off x="4283968" y="2060848"/>
          <a:ext cx="4608512" cy="288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3050" cy="621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8" name="Picture 8" descr="http://en.chessbase.com/portals/4/files/news/2011/misc/turkyouth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988840"/>
            <a:ext cx="7704856" cy="3528392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Yeniden Soralım</a:t>
            </a:r>
            <a:endParaRPr lang="tr-T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196752"/>
            <a:ext cx="8229600" cy="4525963"/>
          </a:xfrm>
        </p:spPr>
        <p:txBody>
          <a:bodyPr/>
          <a:lstStyle/>
          <a:p>
            <a:pPr algn="ctr">
              <a:buNone/>
            </a:pPr>
            <a:r>
              <a:rPr lang="tr-TR" dirty="0" smtClean="0"/>
              <a:t>MOBİL OLAN NE? CİHAZLAR MI, İNSAN MI?</a:t>
            </a:r>
            <a:endParaRPr lang="tr-TR" dirty="0"/>
          </a:p>
        </p:txBody>
      </p:sp>
      <p:grpSp>
        <p:nvGrpSpPr>
          <p:cNvPr id="4" name="Group 5"/>
          <p:cNvGrpSpPr/>
          <p:nvPr/>
        </p:nvGrpSpPr>
        <p:grpSpPr>
          <a:xfrm>
            <a:off x="-1" y="6093296"/>
            <a:ext cx="9144001" cy="764704"/>
            <a:chOff x="0" y="-27384"/>
            <a:chExt cx="9144001" cy="927384"/>
          </a:xfrm>
        </p:grpSpPr>
        <p:sp>
          <p:nvSpPr>
            <p:cNvPr id="7" name="Rectangle 6"/>
            <p:cNvSpPr/>
            <p:nvPr/>
          </p:nvSpPr>
          <p:spPr>
            <a:xfrm>
              <a:off x="1" y="-27384"/>
              <a:ext cx="9144000" cy="927384"/>
            </a:xfrm>
            <a:prstGeom prst="rect">
              <a:avLst/>
            </a:prstGeom>
            <a:solidFill>
              <a:srgbClr val="FFF1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tr-TR" sz="3200" b="1" dirty="0" smtClean="0">
                  <a:solidFill>
                    <a:schemeClr val="tx1"/>
                  </a:solidFill>
                </a:rPr>
                <a:t>Bilgi Hizmetleri</a:t>
              </a:r>
              <a:endParaRPr lang="el-GR" sz="3200" b="1" dirty="0">
                <a:solidFill>
                  <a:schemeClr val="tx1"/>
                </a:solidFill>
              </a:endParaRPr>
            </a:p>
          </p:txBody>
        </p:sp>
        <p:pic>
          <p:nvPicPr>
            <p:cNvPr id="8" name="Picture 2" descr="C:\Users\mgara\Desktop\118 80 r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675171" cy="8719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0726" name="Picture 6" descr="http://cdn1.haberdar.com/haberler/4847799/mini-mini-birler-icin-ilk-ders-zili-yarin_normal_484779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2060848"/>
            <a:ext cx="2153816" cy="1491972"/>
          </a:xfrm>
          <a:prstGeom prst="rect">
            <a:avLst/>
          </a:prstGeom>
          <a:noFill/>
        </p:spPr>
      </p:pic>
      <p:pic>
        <p:nvPicPr>
          <p:cNvPr id="30724" name="Picture 4" descr="http://us.123rf.com/400wm/400/400/goodluz/goodluz1202/goodluz120200081/12557085-handicapped-person-at-work-with-electronic-tablet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248" y="3501008"/>
            <a:ext cx="1429276" cy="1944988"/>
          </a:xfrm>
          <a:prstGeom prst="rect">
            <a:avLst/>
          </a:prstGeom>
          <a:noFill/>
        </p:spPr>
      </p:pic>
      <p:pic>
        <p:nvPicPr>
          <p:cNvPr id="30730" name="Picture 10" descr="http://blog.yamgo.com/wp-content/uploads/2011/08/a-mobile-life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71600" y="3717032"/>
            <a:ext cx="2581904" cy="1579927"/>
          </a:xfrm>
          <a:prstGeom prst="rect">
            <a:avLst/>
          </a:prstGeom>
          <a:noFill/>
        </p:spPr>
      </p:pic>
      <p:pic>
        <p:nvPicPr>
          <p:cNvPr id="30732" name="Picture 12" descr="http://heatherchristenaschmidt.files.wordpress.com/2011/02/men-s-office-hairstyle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23928" y="4005064"/>
            <a:ext cx="2325663" cy="1346210"/>
          </a:xfrm>
          <a:prstGeom prst="rect">
            <a:avLst/>
          </a:prstGeom>
          <a:noFill/>
        </p:spPr>
      </p:pic>
      <p:pic>
        <p:nvPicPr>
          <p:cNvPr id="30734" name="Picture 14" descr="http://www.womansday.com/cm/womansday/images/4M/woman-watching-tv-xl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779912" y="2060848"/>
            <a:ext cx="1569102" cy="1804467"/>
          </a:xfrm>
          <a:prstGeom prst="rect">
            <a:avLst/>
          </a:prstGeom>
          <a:noFill/>
        </p:spPr>
      </p:pic>
      <p:pic>
        <p:nvPicPr>
          <p:cNvPr id="30722" name="Picture 2" descr="http://www.fereej.com/wp-content/uploads/2009/12/old-man1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652120" y="2204864"/>
            <a:ext cx="2542422" cy="16942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050" y="0"/>
            <a:ext cx="9163050" cy="621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84" name="Picture 16" descr="http://ishukukum.org/wp-content/uploads/2012/10/Mahkeme-Sonucu-Ne-Olu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2060848"/>
            <a:ext cx="3329559" cy="2774633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UYAP’ın Öyküsü</a:t>
            </a:r>
            <a:endParaRPr lang="tr-TR" dirty="0"/>
          </a:p>
        </p:txBody>
      </p:sp>
      <p:grpSp>
        <p:nvGrpSpPr>
          <p:cNvPr id="3" name="Group 6"/>
          <p:cNvGrpSpPr/>
          <p:nvPr/>
        </p:nvGrpSpPr>
        <p:grpSpPr>
          <a:xfrm>
            <a:off x="0" y="6093296"/>
            <a:ext cx="9144001" cy="764704"/>
            <a:chOff x="0" y="-27384"/>
            <a:chExt cx="9144001" cy="927384"/>
          </a:xfrm>
        </p:grpSpPr>
        <p:sp>
          <p:nvSpPr>
            <p:cNvPr id="8" name="Rectangle 7"/>
            <p:cNvSpPr/>
            <p:nvPr/>
          </p:nvSpPr>
          <p:spPr>
            <a:xfrm>
              <a:off x="1" y="-27384"/>
              <a:ext cx="9144000" cy="927384"/>
            </a:xfrm>
            <a:prstGeom prst="rect">
              <a:avLst/>
            </a:prstGeom>
            <a:solidFill>
              <a:srgbClr val="FFF1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tr-TR" sz="3200" b="1" dirty="0" smtClean="0">
                  <a:solidFill>
                    <a:schemeClr val="tx1"/>
                  </a:solidFill>
                </a:rPr>
                <a:t>Bilgi Hizmetleri</a:t>
              </a:r>
              <a:endParaRPr lang="el-GR" sz="3200" b="1" dirty="0">
                <a:solidFill>
                  <a:schemeClr val="tx1"/>
                </a:solidFill>
              </a:endParaRPr>
            </a:p>
          </p:txBody>
        </p:sp>
        <p:pic>
          <p:nvPicPr>
            <p:cNvPr id="9" name="Picture 2" descr="C:\Users\mgara\Desktop\118 80 r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675171" cy="8719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2770" name="Picture 2" descr="http://www.aliagaekspres.com.tr/wp-content/uploads/2011/09/adliy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11760" y="1484784"/>
            <a:ext cx="2563651" cy="1248186"/>
          </a:xfrm>
          <a:prstGeom prst="rect">
            <a:avLst/>
          </a:prstGeom>
          <a:noFill/>
        </p:spPr>
      </p:pic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552" y="2924944"/>
            <a:ext cx="2592288" cy="828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6" name="Picture 8" descr="http://www.gcit.net/wp-content/uploads/seats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44208" y="2852936"/>
            <a:ext cx="1937792" cy="1453344"/>
          </a:xfrm>
          <a:prstGeom prst="rect">
            <a:avLst/>
          </a:prstGeom>
          <a:noFill/>
        </p:spPr>
      </p:pic>
      <p:pic>
        <p:nvPicPr>
          <p:cNvPr id="32778" name="Picture 10" descr="http://cdn-static.zdnet.com/i/story/60/80/007655/internet_explorer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339752" y="4581128"/>
            <a:ext cx="954897" cy="1008112"/>
          </a:xfrm>
          <a:prstGeom prst="rect">
            <a:avLst/>
          </a:prstGeom>
          <a:noFill/>
        </p:spPr>
      </p:pic>
      <p:pic>
        <p:nvPicPr>
          <p:cNvPr id="32782" name="Picture 14" descr="http://ak4.picdn.net/shutterstock/videos/327352/preview/stock-footage-shelves-with-old-files-and-folders-documents-and-drafts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9552" y="1484784"/>
            <a:ext cx="1721767" cy="1291325"/>
          </a:xfrm>
          <a:prstGeom prst="rect">
            <a:avLst/>
          </a:prstGeom>
          <a:noFill/>
        </p:spPr>
      </p:pic>
      <p:pic>
        <p:nvPicPr>
          <p:cNvPr id="32785" name="Picture 17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860032" y="4653136"/>
            <a:ext cx="3524250" cy="90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87" name="Picture 19" descr="http://www.uyap.gov.tr/haberler/basinda/icon/sms.jpg"/>
          <p:cNvPicPr>
            <a:picLocks noChangeAspect="1" noChangeArrowheads="1"/>
          </p:cNvPicPr>
          <p:nvPr/>
        </p:nvPicPr>
        <p:blipFill>
          <a:blip r:embed="rId11" cstate="print"/>
          <a:srcRect l="22500" t="5324" r="23501" b="4170"/>
          <a:stretch>
            <a:fillRect/>
          </a:stretch>
        </p:blipFill>
        <p:spPr bwMode="auto">
          <a:xfrm>
            <a:off x="611560" y="4365104"/>
            <a:ext cx="1080120" cy="1530170"/>
          </a:xfrm>
          <a:prstGeom prst="rect">
            <a:avLst/>
          </a:prstGeom>
          <a:noFill/>
        </p:spPr>
      </p:pic>
      <p:grpSp>
        <p:nvGrpSpPr>
          <p:cNvPr id="25" name="Group 24"/>
          <p:cNvGrpSpPr/>
          <p:nvPr/>
        </p:nvGrpSpPr>
        <p:grpSpPr>
          <a:xfrm>
            <a:off x="2483768" y="2276872"/>
            <a:ext cx="4032448" cy="2304256"/>
            <a:chOff x="2483768" y="2276872"/>
            <a:chExt cx="4032448" cy="2304256"/>
          </a:xfrm>
        </p:grpSpPr>
        <p:sp>
          <p:nvSpPr>
            <p:cNvPr id="13" name="Explosion 2 12"/>
            <p:cNvSpPr/>
            <p:nvPr/>
          </p:nvSpPr>
          <p:spPr>
            <a:xfrm>
              <a:off x="2483768" y="2276872"/>
              <a:ext cx="4032448" cy="2304256"/>
            </a:xfrm>
            <a:prstGeom prst="irregularSeal2">
              <a:avLst/>
            </a:prstGeom>
            <a:solidFill>
              <a:schemeClr val="accent1">
                <a:alpha val="4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grpSp>
          <p:nvGrpSpPr>
            <p:cNvPr id="24" name="Group 23"/>
            <p:cNvGrpSpPr/>
            <p:nvPr/>
          </p:nvGrpSpPr>
          <p:grpSpPr>
            <a:xfrm>
              <a:off x="3563888" y="2996952"/>
              <a:ext cx="2718043" cy="1216932"/>
              <a:chOff x="3563888" y="2996952"/>
              <a:chExt cx="2718043" cy="1216932"/>
            </a:xfrm>
          </p:grpSpPr>
          <p:pic>
            <p:nvPicPr>
              <p:cNvPr id="11" name="Picture 5"/>
              <p:cNvPicPr>
                <a:picLocks noChangeAspect="1" noChangeArrowheads="1"/>
              </p:cNvPicPr>
              <p:nvPr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3563888" y="3140968"/>
                <a:ext cx="1907704" cy="5530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2774" name="Picture 6" descr="http://clipartist.info/RSS/openclipart.org/2011/October/15-Saturday/database_server-1979px.png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5292080" y="2996952"/>
                <a:ext cx="989851" cy="1216932"/>
              </a:xfrm>
              <a:prstGeom prst="rect">
                <a:avLst/>
              </a:prstGeom>
              <a:noFill/>
            </p:spPr>
          </p:pic>
        </p:grpSp>
      </p:grpSp>
      <p:sp>
        <p:nvSpPr>
          <p:cNvPr id="22" name="Rectangle 21"/>
          <p:cNvSpPr/>
          <p:nvPr/>
        </p:nvSpPr>
        <p:spPr>
          <a:xfrm flipH="1" flipV="1">
            <a:off x="1691680" y="4797152"/>
            <a:ext cx="64807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tr-TR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+</a:t>
            </a:r>
            <a:endParaRPr lang="tr-TR" sz="36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23" name="Right Arrow 22"/>
          <p:cNvSpPr/>
          <p:nvPr/>
        </p:nvSpPr>
        <p:spPr>
          <a:xfrm>
            <a:off x="3563888" y="4941168"/>
            <a:ext cx="936104" cy="360040"/>
          </a:xfrm>
          <a:prstGeom prst="rightArrow">
            <a:avLst/>
          </a:prstGeom>
          <a:noFill/>
          <a:ln w="47625"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32772" name="Picture 4" descr="http://www.ecircle.com/blog/wp-content/uploads/2010/06/queing-people1.jpg"/>
          <p:cNvPicPr>
            <a:picLocks noChangeAspect="1" noChangeArrowheads="1"/>
          </p:cNvPicPr>
          <p:nvPr/>
        </p:nvPicPr>
        <p:blipFill>
          <a:blip r:embed="rId14" cstate="print"/>
          <a:srcRect t="45169" b="7284"/>
          <a:stretch>
            <a:fillRect/>
          </a:stretch>
        </p:blipFill>
        <p:spPr bwMode="auto">
          <a:xfrm>
            <a:off x="5148064" y="1484784"/>
            <a:ext cx="3178324" cy="12241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"/>
                                        <p:tgtEl>
                                          <p:spTgt spid="327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327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050" y="-99392"/>
            <a:ext cx="9163050" cy="621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UYAP’ın                li Öyküsü</a:t>
            </a:r>
            <a:endParaRPr lang="tr-TR" dirty="0"/>
          </a:p>
        </p:txBody>
      </p:sp>
      <p:grpSp>
        <p:nvGrpSpPr>
          <p:cNvPr id="3" name="Group 6"/>
          <p:cNvGrpSpPr/>
          <p:nvPr/>
        </p:nvGrpSpPr>
        <p:grpSpPr>
          <a:xfrm>
            <a:off x="0" y="6093296"/>
            <a:ext cx="9144001" cy="764704"/>
            <a:chOff x="0" y="-27384"/>
            <a:chExt cx="9144001" cy="927384"/>
          </a:xfrm>
        </p:grpSpPr>
        <p:sp>
          <p:nvSpPr>
            <p:cNvPr id="8" name="Rectangle 7"/>
            <p:cNvSpPr/>
            <p:nvPr/>
          </p:nvSpPr>
          <p:spPr>
            <a:xfrm>
              <a:off x="1" y="-27384"/>
              <a:ext cx="9144000" cy="927384"/>
            </a:xfrm>
            <a:prstGeom prst="rect">
              <a:avLst/>
            </a:prstGeom>
            <a:solidFill>
              <a:srgbClr val="FFF1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tr-TR" sz="3200" b="1" dirty="0" smtClean="0">
                  <a:solidFill>
                    <a:schemeClr val="tx1"/>
                  </a:solidFill>
                </a:rPr>
                <a:t>Bilgi Hizmetleri</a:t>
              </a:r>
              <a:endParaRPr lang="el-GR" sz="3200" b="1" dirty="0">
                <a:solidFill>
                  <a:schemeClr val="tx1"/>
                </a:solidFill>
              </a:endParaRPr>
            </a:p>
          </p:txBody>
        </p:sp>
        <p:pic>
          <p:nvPicPr>
            <p:cNvPr id="9" name="Picture 2" descr="C:\Users\mgara\Desktop\118 80 r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675171" cy="8719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404664"/>
            <a:ext cx="1827173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0" y="2852936"/>
            <a:ext cx="2592288" cy="828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1" name="Group 60"/>
          <p:cNvGrpSpPr/>
          <p:nvPr/>
        </p:nvGrpSpPr>
        <p:grpSpPr>
          <a:xfrm>
            <a:off x="1446451" y="1412776"/>
            <a:ext cx="2776357" cy="1247801"/>
            <a:chOff x="1446451" y="1412776"/>
            <a:chExt cx="2776357" cy="1247801"/>
          </a:xfrm>
        </p:grpSpPr>
        <p:pic>
          <p:nvPicPr>
            <p:cNvPr id="37890" name="Picture 2" descr="http://www.buyuyenturkiye.com/images/sized/images/content/uyap-sms-09bt-y-712x320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446451" y="1412776"/>
              <a:ext cx="2776357" cy="1247801"/>
            </a:xfrm>
            <a:prstGeom prst="rect">
              <a:avLst/>
            </a:prstGeom>
            <a:noFill/>
          </p:spPr>
        </p:pic>
        <p:sp>
          <p:nvSpPr>
            <p:cNvPr id="16" name="TextBox 15"/>
            <p:cNvSpPr txBox="1"/>
            <p:nvPr/>
          </p:nvSpPr>
          <p:spPr>
            <a:xfrm>
              <a:off x="1518459" y="1844824"/>
              <a:ext cx="96949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r-TR" b="1" dirty="0" smtClean="0">
                  <a:solidFill>
                    <a:srgbClr val="C00000"/>
                  </a:solidFill>
                  <a:latin typeface="Arial Black" pitchFamily="34" charset="0"/>
                </a:rPr>
                <a:t>4060</a:t>
              </a:r>
              <a:endParaRPr lang="tr-TR" b="1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</p:grpSp>
      <p:pic>
        <p:nvPicPr>
          <p:cNvPr id="37891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14896" y="1412776"/>
            <a:ext cx="2653448" cy="126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2" name="Picture 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187624" y="2348880"/>
            <a:ext cx="1136898" cy="745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8" descr="http://en.chessbase.com/portals/4/files/news/2011/misc/turkyouth04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502990" y="2420888"/>
            <a:ext cx="1729660" cy="792088"/>
          </a:xfrm>
          <a:prstGeom prst="rect">
            <a:avLst/>
          </a:prstGeom>
          <a:noFill/>
        </p:spPr>
      </p:pic>
      <p:sp>
        <p:nvSpPr>
          <p:cNvPr id="37900" name="AutoShape 12" descr="data:image/jpeg;base64,/9j/4AAQSkZJRgABAQAAAQABAAD/2wCEAAkGBwgHBhUIBxIVFBQXGRkbFxcXGRwdIBobIB4fIhohICIeHSghHx0xHCIcITQjJykrMC4wIR8zODMuOCgtOiwBCgoKDg0OGxAQGzAlICYtLzE1NjM0KzQyMi80NC0vODc0NDgsLDQ0LC03LCw0NCwsNCwsNCwsLDUtLCwsNCwsLP/AABEIAJwBRAMBEQACEQEDEQH/xAAcAAEAAwEBAQEBAAAAAAAAAAAABQYHBAMCCAH/xAA/EAACAQMCAwUFBQUHBQEAAAAAAQIDBBEFBhIhMQdBUWFxEzKBkaEUIkKxwTZScnPRIzVigrLC8BdDouHiFf/EABsBAQACAwEBAAAAAAAAAAAAAAAEBQEDBgIH/8QAOBEBAAEDAQQGCAYCAgMAAAAAAAECAwQRBRIhMQZBUXGBkRMiYaGxwdHhMjM0YnLwFFJCgqLi8f/aAAwDAQACEQMRAD8A3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Hi7mn+DMvT+vT6gfH2yK6xl9P6gfVC7t68uGlJN+Hf8uoNHuAAAAAAAAAAAAAAAAAAAAAAAAAAAAAAAAAAAAAAAAAD5nJQjxS6AeHDKt96r07o/18X/zzAi9c1iNgnRtkpVEk5ZeIwT6OXn4RXN+S5mu5cilNxMOb88eEe+e75z1e2eE5dd3+o7q3DDSqVebUm+JptRUUsyxGPLon1y/Mr/SV3q92JdfTiY+zsab9VETMR18Z16ufy07mjWOj2OkWyoWEFFLq/wATfi31bLGiimiNKYcXk5d3Jr37tWvwjuhKafqDlU+z3D5/hfj5PzPaOlAAAAAAAAAAABG7k1CrpWhVb+gk5QjlKXT44Nd2uaKJqhMwMenIyaLVXKZ0VjYO877cuo1Le8hTiow4lwKWc5S72yPjZNV2qYmFxtrY1nBtU126pmZnTjp2dy8kxzYAAqe+t4x2zTjRoQU6002k3yjHxeOb58kvJ8/GNkZHouEc15sbY858zVVOlEecz2QpFh2ma9VvoU6iotSlFNcD5Jvu+8Q6c25M9To73RnDptzMTVrET1x9Gxlq4AAAAAAAAAAAAAAAAAAAADmry4qyp9y5v17v1fyA8tSvFYafO5wm0vup8sybxFfGTSPNVW7GrbYtTduRR2/Dr8mJbq3BVua0rO1k3BN8Uu+pN+9J+Wei7kklySKe9emqdIfR9m7Ops0Rcqjjpwjsjqj69s6zzQWl6xe6LfK90+SjNJrmk+T6rmYtVzRVrDdn49vKt+juRwaTtHf9LXa6sNRiqdZ+64+7Py59JeXeWdm/FfCebhdo7KnG9eidaffH97ViunjmiSp1j0y5+12Uar69H6rqYHUBTNxdoFDQNVlp91b1G1hqSksSTXJr8vgyJdy4t1bsw6HB6P15lmL1FyOPsngs+j6jR1bTKd/b+7OKePDxT808okUVxXTFUKbKx6se9Vaq5xOn970Fuze1ntq8ha1qcqkpR4nwtLCzhZz44fyNN7JptTpMLLZmxLudbm5TVERE6cXfpG4aF/oH/wC1dR9hS5v77Xup4z8XlJd/LxNlF6KqN+eEIuVs+uzk/wCNRO/Vw5dqp6j2sWdKtwafbyqL96UuDPosSfzwRas+mJ9WNV7Y6KXaqdbtyKZ7IjX5w69D7TtLv66oahCVu30k3xQz5vCa9WseLR6t5tFU6VcEfM6MZFmmarU7+nVyny4/HVe08rKJrmlN3J2iaXo1xK0t4uvUjlSUXiMX4OXPn6J49SJdy6KJ0jjLoMDo7kZVEXKp3KZ5a858Proqus9pVPV9GrafVtnBzjhSU+Ln5rhRGuZm/RNMwu8Xo1ONkUXabmuk68tPnL+djP8Afdb+V/uQwPxz3HSz9PR/L5S0Pcm59M25RUr+T4n7sI85P4dy83gnXb1FuPWcpgbMyM2rS1HCOczyj++xS6na5FVMUrRtdzdXD+XA/wAyJOf2U+90VPRKdPWu8f4/dNbf7RtO1m/hYypVKc5vEeko59Vz+hutZlNc7uiuzujl/GtzdiqJiO+J/vipXa8291r+VD85EPO/M8HRdF/0U/yn5J3aO89KlG30Sna4b4IcX3ccXLMumevM32Mmj1aN1WbU2Lkx6XKm7w4zpx5di1bo3lpe3H7K4bnVayqcOqXi2+SX18iTeyKLXCeal2dsbIzfWo4U9s/LtVOHa3B1cVLRqPiquX8uBfmRf8/j+FeT0Snd4XeP8fuu+3Nx6duK2dbT5PK96EuUo+q8PNZRMtXqbka0ucz9m38Kvduxz5THKf72c0Vubfmm7fvXY1YVJ1Ek2opJLKyubfh4I13cqm3O7PNN2fsG/mW4u0zEU+3mrk+1z733LPl51f8A4I/+f+33/Zbx0R4cb3/j/wCywba7QNK1y5VpNSo1Je6pYak/BSXf6pG+1l0XJ05SqtodH8jEom5ExVTHPTnHh9NVqubijaW8ri5kowisyk+iRJmYiNZUlu3VcqiiiNZln2pdq9nRruGnW8qkV+KUuDPouFvHrgg159MT6sauqx+il2qnW7cimeyI1+cfNI7a7RtN1m6VpdQdCpJ4jl8UW+5cWFh+qNlrMprnSeEoe0Ojl/Gom5RO/THPqmPDjwXUlueAAAAAAAAAHBOWLqXqvyQFb7Srypa7XdSl+/HPyePrgj5UzFudFzsC3TXm0xV2SxNlK+mPOUUz1EtVVMS5XOdrcxr0XiUWmn4NPKN9uqeapy7VM60zyng3irX9rQVV/iSfzWS6fNpjSdEztOblZzXhP9EYYTgGddsOj+30+nq9Jc6b4J/wyf3X8Jcv8xAzretMV9jrOi2Zu3aserlVxjvjn5x8Hz2O6v7Swq6VVfOm+OGf3X73wUuf+YYNzWmaJZ6VYm7dov0x+LhPfHLzj4KPrVetuveUvs/P2tRQp+CivuxfphcT+JDuTN67w65dJiW6dn4Eb/8Axp1nv5z9Fn7WLlWFtbbftOVOEFJrxS+7DPykSM2rdim3HJTdGrXpq7uXXxqmdPnPxhJ9mm1NMraDHU9QpRqzqOWFNZUYpuPJPlnKbz6GzEsUTRvVRrqh9INrZFOTNi1VNMU6cuGszGvPxQPantuz0e4p3umxUIVOJSguiksYa8Mp9PLzNOZZpomKqetZ9HNpXcmmq1dnWadNJ9n2+ab0HclxS7Lqt1xP2lHNKMu9Z4VB/BSXyNtu9MY8z1xwV2bs2irbNFGnq1+tMeevnp71T7ONAt9f11q+WadOPFKP7zykk/Lv+BGxbUXK+PKF5t7Prw8aPR8Kqp07mg7221olHbFavQtqUJwhmMoRUWn8MZ+JOyLNuLczEOV2RtLLqzKKKrkzEzx1nX4qn2NyUdZryl0VL/ciNg/jnuXnSuNbFuP3fKVccrneG7UpyadaphZ/BD/1H8iPxvXe9bxFvZuDwjhRHnP3lsNnsrbtraqgraEsdZTXFJ+eX+mC1pxrURpo4G7trOuV7/pJj2RwhkezYqG+KMY9FVaX1Kux+dHe7raszOzrkz/r9Ep2u/tWv5UPzkbM38zwQ+i/6L/tPyXfQdr6BZ6PR1lUP7SNKFXi45+8opt44sdfImW7FummK9OOmrnM3amZdv142/6s1TTppHLXTsZdo1vV3VuyFK9k81ptzflhykl4clheHIrrcTdu6T1u0yrlOz8KarcfhjSPhH3bDebJ2/c6c7OFvCHLCnFYkn3Pi6v45yWtWNbmnTRwNrbebRd9JNyZ9k8vL6Ml2hd19C3lThn/ALnsqi8U5cL+uH8EVdiqbd2O/R3O1LVGXgVT+3ejwjX7eLq7U/2zqfw0/wDSj1mfmy09HP0FPfPxaRp2ydty02DnbRblCLbblnLSzz4sr4FhTjWt2ODkL+286LtWlyeEz2fRlO9NHp7e3JK1sm+FcM4c+cc88Z8nnn6FZkW4t3NIdvsnMqzcSLlyOPGJ9v8A9XDtQ1ivU23aUM49tFVJ+eIxaXpmWfgiXmXJm3THaoejuHRTl3q/9J0jxmfp70Lsu/2hp1g565T9pWk371PjUY9yWeWe/JpsV2aafXjWVhtbH2neu6Y1W7REdU6TMoveVfb9xfRuNtqUE0+OPDwpNdHHwz4Lw8zXfm3M6203ZVGbRbmjL49k66zp7W07UvqmpbcoXdZ5lKC4n4tcm/msltZq3rcTL57tKxTYy7lunlEzp3c0qbUEAAAAAAAAi77NK6z+8s/Lk/0Ai9xWEda0Orp7eHJfdfhJc4/VHi7Rv0zSlYOTONkU3eyfdyn3MFrxrWlxK1u4uM4vDT8SlqtzEvptnLpuUxMTrE8p7XnKrFLOTzFMttV6mI11feiadW17WYWdHpnM3+7FdX/zyJdm1rOih2hmxbpm52e+eqP71atkuqsYrhjyS6encWrgln2rRdLSVOX425fDovosmGEwBzalZUtS0+pZXHuzi4v4rr6955rpiqmaZbse/VYu03aecTq/PdOtf7c1OrRg+GolUpT9GnF4/NPyTKOJqt1THXyfVKqLObZoqnjTOlUeHH7T4rj2P6P9o1OerVV92kuGH8cuvyj/AKiVg29apr7FB0pzNyzTj086uM90fWfg7e2XS6knR1WmspJ05vw55h8MuX08T3n0TwrRuimVTG/jzPHnHwn5Pbs23fpdtocdL1KoqUqblwuXSUW2+vRNNtY9PhnFyKIo3ap00a9v7IyK8mb9mneirTXTnExGnLwQXahuez1u4p2mmy44U+JyljlKTwuWe5Jde/Jpy79NcxFPUs+juzLuLRVcvRpVVpw7I+/yWDQts3E+zCrZyi1UrZqqPflcLgvior5m+3Zn/HmOueKqzNp0Rtii5E+rR6uvnr5az5KZsLcMNt646l2n7Oa4J4XOPPk8d+H1Xg2RMa96KvWeTodtbPnOx923PrROse32eLRN3bo0O+2rXpWlxTlKcPuxzzfTufMn379uq3MRLlNmbLy7WbbqrtzERPGepVexyKnrFeEu+jj/AMkRcH8U9y76VTpYtz+75SrNnUr7V3VGVxFuVCpiS8V0ePWLyvVEemZtXOPVK4u00bQwpimeFdPDv+082w1N9bchY/a1cRfLPAk+PPhw9c+vLzLWcq1prq4GnYWdNz0fo/Hq8/7LJdlz9rvahUXfVz88lZjzrejvdztand2fcj9qV7Xf2rX8qH5yNmb+Z4IXRf8ARf8Aafk1PRKMbjatGhPpKhBP4wSLK3GtuI9jisyuaM2uqOquZ97EtLr1tp7sjUu4vNGbU4+Kw4vGf8LyvHkVFEzZu8ep9GybdO0cKYtzwrjh8ePjza7eb829b6e7unXjN4zGEc8TfcsYyvjgtKsq1FOurg7Wwc2u76OaJj2zy8+vwZVs2yuNd3jTqNZxU9rUfckpcT+bwviVlimbl2PN221b1GJgVR+3djxjT7+Dp7U/2zqfw0/9KPWZ+bLV0c/QU98/FtOmf3bS/gh+SLej8MPnmR+bV3z8WOdrX7XP+XD9SqzfzfB3/Rn9DH8pTPaHptW42dZahSWVSpwUvJThHD9MpL4o25VEzapq7IV+w8mmjPv2Z/5VTMd8TP19yL2NS2be2Tt9wRjCsm8SnUnGMo93NSUU10x6Pnzxrx4sVRpXzTNsVbUtXN/FmZonqiKZmJ8pnistxpPZrb0+OpKi1/hr1JP5Rm2SJt4sdnnKooy9vVzpEVeNNMfGIXXRaVlQ0mlDS1ijwp01z918173Pv7yXbimKY3eTncuu7Vfrm9+PXjy5xw6uHk7T2jgAAAAAAAHNf232mhwx95c0BAe2lCThPk11RkQu4Nv6Xry4ryOJpYU48pfHufxNVyzTXzTsTaN/F4UTrHZPL7eGiq/9N9OVTiqV6jj4JJfXn+RqjFjtT6tuVzH4I1750/visOn2Gn6Lbew06Cgn7z6uXq+/06G+iimiOCqyMm5fq1uT9I/vn2uvTLGrq957OOVBe/LwXh6s9tC/QhGnBQgsJLCXgjDD6AAVHcXZ/puu6o9QqzqQlJLiUOHDa5Z5rrjHyIt3EpuVb0yvsHpBfxLMWaaYmI7dfqm9uaJbbf0tWFo20m25Sxltvvx5YXwRutW4t07sK3PzbmZem7Xz+Duurejd28re5ipQksSi1lNHuYiY0lGt3KrdUV0TpMKFqPZTp1eq56fWnST/AAtKaXpzT+bZCqwaZ/DOjp7HSu/RGl2iKvd9Yduh9mukabXVxdOVeS5pSSUc/wAK6/FtHu3h0UzrPFHzOkuVfpmiiIoiezn5/RdSW51VNxbB0fXK7umpUqj5uVPGJPxaaxnzWGRruLRcnXlK7wdv5WJTFHCqmOqerulXo9klLjzK7ljw9ks/Pj/Q0f4Ef7LWeltWnC1x/l9lm2psyy2zcSuLapUnKUeF8WMYznkkuvxJFnGptTrEqfaW2budTFFdMRETrw1em59naXuNqrcpwqJYVSGM48Hnk0ZvY9F3jPN42dtjIwvVo409k/LsVyx7KLGlccd7cTqRz7qioZ8m8v6YI9OBTE8ZW97pXeqp0t24pnt11+UfNJ6f2d6Zp2tR1O2qVE4zcow+7wrry6Zx3dTZTiUU170Sh3+kORex5sV0xxjTXjr3vfc2xbHcWpfbrqrUi+FRxHhxhZ8V5nq7i03Kt6Zatn7dvYVr0VFMTGuvHX6rHYWsbGxp2kG2oRjFN9WksczfTTuxEKm/dm7cquT1zM+aI3NtDStx4neJxqJYVSHJ48H3NevwwaruPRc580/Z+18jC4W51p7J5fZVafZLaqtmpdTcfBQSfz4mvoRowI1/Eu6ultzd4Wo17+Hlp8110Db+nbftvYabDGccUnzlLHTL/Tp1Jlu1TbjSlzubtC/mV712e6OqO7+6oTcWwLDXtVlqFzVqRlJRWI8OOSx3o03cSm5VvTKxwdv3sOzFmimJiNeevX4rXb0lQt40Y81FJfJYJMRpGijrr36pq7ZVfcmw7HcOp/b7mrUjLhUcR4ccvVEa7i03Kt6ZXWz9vXsKz6KimJjXXjr9Vit7GjS02On1FxwUFBqST4opY5ro8okRTEU7qprv1VXpuxwmZ14dU668FN1Pst0i6qupZVKlHP4eUor0zz+pErwaJnhOjoMfpTk26dLlMVe3lP09zxsuyjTaU1K8r1Ki8ElFP839TFOBRHOWy90rv1RpboiPOfovtrQp2ttG2oLEYRUYrrhJYXXyJsRERpDmLlyq5XNdXOZ1nvl6mXgAAAAAAAAAcd/p1G9WZcpd0l+vigIG50XUKT/scTXk8P5P+pkcUtK1WbwqT+cf6hl1Wm1q9WXFfzUV+7Hm/n0X1DCz2lrRs6Co20VGK7l/zmzA9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37902" name="AutoShape 14" descr="data:image/jpeg;base64,/9j/4AAQSkZJRgABAQAAAQABAAD/2wCEAAkGBwgHBhUIBxIVFBQXGRkbFxcXGRwdIBobIB4fIhohICIeHSghHx0xHCIcITQjJykrMC4wIR8zODMuOCgtOiwBCgoKDg0OGxAQGzAlICYtLzE1NjM0KzQyMi80NC0vODc0NDgsLDQ0LC03LCw0NCwsNCwsNCwsLDUtLCwsNCwsLP/AABEIAJwBRAMBEQACEQEDEQH/xAAcAAEAAwEBAQEBAAAAAAAAAAAABQYHBAMCCAH/xAA/EAACAQMCAwUFBQUHBQEAAAAAAQIDBBEFBhIhMQdBUWFxEzKBkaEUIkKxwTZScnPRIzVigrLC8BdDouHiFf/EABsBAQACAwEBAAAAAAAAAAAAAAAEBQEDBgIH/8QAOBEBAAEDAQQGCAYCAgMAAAAAAAECAwQRBRIhMQZBUXGBkRMiYaGxwdHhMjM0YnLwFFJCgqLi8f/aAAwDAQACEQMRAD8A3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Hi7mn+DMvT+vT6gfH2yK6xl9P6gfVC7t68uGlJN+Hf8uoNHuAAAAAAAAAAAAAAAAAAAAAAAAAAAAAAAAAAAAAAAAAD5nJQjxS6AeHDKt96r07o/18X/zzAi9c1iNgnRtkpVEk5ZeIwT6OXn4RXN+S5mu5cilNxMOb88eEe+e75z1e2eE5dd3+o7q3DDSqVebUm+JptRUUsyxGPLon1y/Mr/SV3q92JdfTiY+zsab9VETMR18Z16ufy07mjWOj2OkWyoWEFFLq/wATfi31bLGiimiNKYcXk5d3Jr37tWvwjuhKafqDlU+z3D5/hfj5PzPaOlAAAAAAAAAAABG7k1CrpWhVb+gk5QjlKXT44Nd2uaKJqhMwMenIyaLVXKZ0VjYO877cuo1Le8hTiow4lwKWc5S72yPjZNV2qYmFxtrY1nBtU126pmZnTjp2dy8kxzYAAqe+t4x2zTjRoQU6002k3yjHxeOb58kvJ8/GNkZHouEc15sbY858zVVOlEecz2QpFh2ma9VvoU6iotSlFNcD5Jvu+8Q6c25M9To73RnDptzMTVrET1x9Gxlq4AAAAAAAAAAAAAAAAAAAADmry4qyp9y5v17v1fyA8tSvFYafO5wm0vup8sybxFfGTSPNVW7GrbYtTduRR2/Dr8mJbq3BVua0rO1k3BN8Uu+pN+9J+Wei7kklySKe9emqdIfR9m7Ops0Rcqjjpwjsjqj69s6zzQWl6xe6LfK90+SjNJrmk+T6rmYtVzRVrDdn49vKt+juRwaTtHf9LXa6sNRiqdZ+64+7Py59JeXeWdm/FfCebhdo7KnG9eidaffH97ViunjmiSp1j0y5+12Uar69H6rqYHUBTNxdoFDQNVlp91b1G1hqSksSTXJr8vgyJdy4t1bsw6HB6P15lmL1FyOPsngs+j6jR1bTKd/b+7OKePDxT808okUVxXTFUKbKx6se9Vaq5xOn970Fuze1ntq8ha1qcqkpR4nwtLCzhZz44fyNN7JptTpMLLZmxLudbm5TVERE6cXfpG4aF/oH/wC1dR9hS5v77Xup4z8XlJd/LxNlF6KqN+eEIuVs+uzk/wCNRO/Vw5dqp6j2sWdKtwafbyqL96UuDPosSfzwRas+mJ9WNV7Y6KXaqdbtyKZ7IjX5w69D7TtLv66oahCVu30k3xQz5vCa9WseLR6t5tFU6VcEfM6MZFmmarU7+nVyny4/HVe08rKJrmlN3J2iaXo1xK0t4uvUjlSUXiMX4OXPn6J49SJdy6KJ0jjLoMDo7kZVEXKp3KZ5a858Proqus9pVPV9GrafVtnBzjhSU+Ln5rhRGuZm/RNMwu8Xo1ONkUXabmuk68tPnL+djP8Afdb+V/uQwPxz3HSz9PR/L5S0Pcm59M25RUr+T4n7sI85P4dy83gnXb1FuPWcpgbMyM2rS1HCOczyj++xS6na5FVMUrRtdzdXD+XA/wAyJOf2U+90VPRKdPWu8f4/dNbf7RtO1m/hYypVKc5vEeko59Vz+hutZlNc7uiuzujl/GtzdiqJiO+J/vipXa8291r+VD85EPO/M8HRdF/0U/yn5J3aO89KlG30Sna4b4IcX3ccXLMumevM32Mmj1aN1WbU2Lkx6XKm7w4zpx5di1bo3lpe3H7K4bnVayqcOqXi2+SX18iTeyKLXCeal2dsbIzfWo4U9s/LtVOHa3B1cVLRqPiquX8uBfmRf8/j+FeT0Snd4XeP8fuu+3Nx6duK2dbT5PK96EuUo+q8PNZRMtXqbka0ucz9m38Kvduxz5THKf72c0Vubfmm7fvXY1YVJ1Ek2opJLKyubfh4I13cqm3O7PNN2fsG/mW4u0zEU+3mrk+1z733LPl51f8A4I/+f+33/Zbx0R4cb3/j/wCywba7QNK1y5VpNSo1Je6pYak/BSXf6pG+1l0XJ05SqtodH8jEom5ExVTHPTnHh9NVqubijaW8ri5kowisyk+iRJmYiNZUlu3VcqiiiNZln2pdq9nRruGnW8qkV+KUuDPouFvHrgg159MT6sauqx+il2qnW7cimeyI1+cfNI7a7RtN1m6VpdQdCpJ4jl8UW+5cWFh+qNlrMprnSeEoe0Ojl/Gom5RO/THPqmPDjwXUlueAAAAAAAAAHBOWLqXqvyQFb7Srypa7XdSl+/HPyePrgj5UzFudFzsC3TXm0xV2SxNlK+mPOUUz1EtVVMS5XOdrcxr0XiUWmn4NPKN9uqeapy7VM60zyng3irX9rQVV/iSfzWS6fNpjSdEztOblZzXhP9EYYTgGddsOj+30+nq9Jc6b4J/wyf3X8Jcv8xAzretMV9jrOi2Zu3aserlVxjvjn5x8Hz2O6v7Swq6VVfOm+OGf3X73wUuf+YYNzWmaJZ6VYm7dov0x+LhPfHLzj4KPrVetuveUvs/P2tRQp+CivuxfphcT+JDuTN67w65dJiW6dn4Eb/8Axp1nv5z9Fn7WLlWFtbbftOVOEFJrxS+7DPykSM2rdim3HJTdGrXpq7uXXxqmdPnPxhJ9mm1NMraDHU9QpRqzqOWFNZUYpuPJPlnKbz6GzEsUTRvVRrqh9INrZFOTNi1VNMU6cuGszGvPxQPantuz0e4p3umxUIVOJSguiksYa8Mp9PLzNOZZpomKqetZ9HNpXcmmq1dnWadNJ9n2+ab0HclxS7Lqt1xP2lHNKMu9Z4VB/BSXyNtu9MY8z1xwV2bs2irbNFGnq1+tMeevnp71T7ONAt9f11q+WadOPFKP7zykk/Lv+BGxbUXK+PKF5t7Prw8aPR8Kqp07mg7221olHbFavQtqUJwhmMoRUWn8MZ+JOyLNuLczEOV2RtLLqzKKKrkzEzx1nX4qn2NyUdZryl0VL/ciNg/jnuXnSuNbFuP3fKVccrneG7UpyadaphZ/BD/1H8iPxvXe9bxFvZuDwjhRHnP3lsNnsrbtraqgraEsdZTXFJ+eX+mC1pxrURpo4G7trOuV7/pJj2RwhkezYqG+KMY9FVaX1Kux+dHe7raszOzrkz/r9Ep2u/tWv5UPzkbM38zwQ+i/6L/tPyXfQdr6BZ6PR1lUP7SNKFXi45+8opt44sdfImW7FummK9OOmrnM3amZdv142/6s1TTppHLXTsZdo1vV3VuyFK9k81ptzflhykl4clheHIrrcTdu6T1u0yrlOz8KarcfhjSPhH3bDebJ2/c6c7OFvCHLCnFYkn3Pi6v45yWtWNbmnTRwNrbebRd9JNyZ9k8vL6Ml2hd19C3lThn/ALnsqi8U5cL+uH8EVdiqbd2O/R3O1LVGXgVT+3ejwjX7eLq7U/2zqfw0/wDSj1mfmy09HP0FPfPxaRp2ydty02DnbRblCLbblnLSzz4sr4FhTjWt2ODkL+286LtWlyeEz2fRlO9NHp7e3JK1sm+FcM4c+cc88Z8nnn6FZkW4t3NIdvsnMqzcSLlyOPGJ9v8A9XDtQ1ivU23aUM49tFVJ+eIxaXpmWfgiXmXJm3THaoejuHRTl3q/9J0jxmfp70Lsu/2hp1g565T9pWk371PjUY9yWeWe/JpsV2aafXjWVhtbH2neu6Y1W7REdU6TMoveVfb9xfRuNtqUE0+OPDwpNdHHwz4Lw8zXfm3M6203ZVGbRbmjL49k66zp7W07UvqmpbcoXdZ5lKC4n4tcm/msltZq3rcTL57tKxTYy7lunlEzp3c0qbUEAAAAAAAAi77NK6z+8s/Lk/0Ai9xWEda0Orp7eHJfdfhJc4/VHi7Rv0zSlYOTONkU3eyfdyn3MFrxrWlxK1u4uM4vDT8SlqtzEvptnLpuUxMTrE8p7XnKrFLOTzFMttV6mI11feiadW17WYWdHpnM3+7FdX/zyJdm1rOih2hmxbpm52e+eqP71atkuqsYrhjyS6encWrgln2rRdLSVOX425fDovosmGEwBzalZUtS0+pZXHuzi4v4rr6955rpiqmaZbse/VYu03aecTq/PdOtf7c1OrRg+GolUpT9GnF4/NPyTKOJqt1THXyfVKqLObZoqnjTOlUeHH7T4rj2P6P9o1OerVV92kuGH8cuvyj/AKiVg29apr7FB0pzNyzTj086uM90fWfg7e2XS6knR1WmspJ05vw55h8MuX08T3n0TwrRuimVTG/jzPHnHwn5Pbs23fpdtocdL1KoqUqblwuXSUW2+vRNNtY9PhnFyKIo3ap00a9v7IyK8mb9mneirTXTnExGnLwQXahuez1u4p2mmy44U+JyljlKTwuWe5Jde/Jpy79NcxFPUs+juzLuLRVcvRpVVpw7I+/yWDQts3E+zCrZyi1UrZqqPflcLgvior5m+3Zn/HmOueKqzNp0Rtii5E+rR6uvnr5az5KZsLcMNt646l2n7Oa4J4XOPPk8d+H1Xg2RMa96KvWeTodtbPnOx923PrROse32eLRN3bo0O+2rXpWlxTlKcPuxzzfTufMn379uq3MRLlNmbLy7WbbqrtzERPGepVexyKnrFeEu+jj/AMkRcH8U9y76VTpYtz+75SrNnUr7V3VGVxFuVCpiS8V0ePWLyvVEemZtXOPVK4u00bQwpimeFdPDv+082w1N9bchY/a1cRfLPAk+PPhw9c+vLzLWcq1prq4GnYWdNz0fo/Hq8/7LJdlz9rvahUXfVz88lZjzrejvdztand2fcj9qV7Xf2rX8qH5yNmb+Z4IXRf8ARf8Aafk1PRKMbjatGhPpKhBP4wSLK3GtuI9jisyuaM2uqOquZ97EtLr1tp7sjUu4vNGbU4+Kw4vGf8LyvHkVFEzZu8ep9GybdO0cKYtzwrjh8ePjza7eb829b6e7unXjN4zGEc8TfcsYyvjgtKsq1FOurg7Wwc2u76OaJj2zy8+vwZVs2yuNd3jTqNZxU9rUfckpcT+bwviVlimbl2PN221b1GJgVR+3djxjT7+Dp7U/2zqfw0/9KPWZ+bLV0c/QU98/FtOmf3bS/gh+SLej8MPnmR+bV3z8WOdrX7XP+XD9SqzfzfB3/Rn9DH8pTPaHptW42dZahSWVSpwUvJThHD9MpL4o25VEzapq7IV+w8mmjPv2Z/5VTMd8TP19yL2NS2be2Tt9wRjCsm8SnUnGMo93NSUU10x6Pnzxrx4sVRpXzTNsVbUtXN/FmZonqiKZmJ8pnistxpPZrb0+OpKi1/hr1JP5Rm2SJt4sdnnKooy9vVzpEVeNNMfGIXXRaVlQ0mlDS1ijwp01z918173Pv7yXbimKY3eTncuu7Vfrm9+PXjy5xw6uHk7T2jgAAAAAAAHNf232mhwx95c0BAe2lCThPk11RkQu4Nv6Xry4ryOJpYU48pfHufxNVyzTXzTsTaN/F4UTrHZPL7eGiq/9N9OVTiqV6jj4JJfXn+RqjFjtT6tuVzH4I1750/visOn2Gn6Lbew06Cgn7z6uXq+/06G+iimiOCqyMm5fq1uT9I/vn2uvTLGrq957OOVBe/LwXh6s9tC/QhGnBQgsJLCXgjDD6AAVHcXZ/puu6o9QqzqQlJLiUOHDa5Z5rrjHyIt3EpuVb0yvsHpBfxLMWaaYmI7dfqm9uaJbbf0tWFo20m25Sxltvvx5YXwRutW4t07sK3PzbmZem7Xz+Duurejd28re5ipQksSi1lNHuYiY0lGt3KrdUV0TpMKFqPZTp1eq56fWnST/AAtKaXpzT+bZCqwaZ/DOjp7HSu/RGl2iKvd9Yduh9mukabXVxdOVeS5pSSUc/wAK6/FtHu3h0UzrPFHzOkuVfpmiiIoiezn5/RdSW51VNxbB0fXK7umpUqj5uVPGJPxaaxnzWGRruLRcnXlK7wdv5WJTFHCqmOqerulXo9klLjzK7ljw9ks/Pj/Q0f4Ef7LWeltWnC1x/l9lm2psyy2zcSuLapUnKUeF8WMYznkkuvxJFnGptTrEqfaW2budTFFdMRETrw1em59naXuNqrcpwqJYVSGM48Hnk0ZvY9F3jPN42dtjIwvVo409k/LsVyx7KLGlccd7cTqRz7qioZ8m8v6YI9OBTE8ZW97pXeqp0t24pnt11+UfNJ6f2d6Zp2tR1O2qVE4zcow+7wrry6Zx3dTZTiUU170Sh3+kORex5sV0xxjTXjr3vfc2xbHcWpfbrqrUi+FRxHhxhZ8V5nq7i03Kt6Zatn7dvYVr0VFMTGuvHX6rHYWsbGxp2kG2oRjFN9WksczfTTuxEKm/dm7cquT1zM+aI3NtDStx4neJxqJYVSHJ48H3NevwwaruPRc580/Z+18jC4W51p7J5fZVafZLaqtmpdTcfBQSfz4mvoRowI1/Eu6ultzd4Wo17+Hlp8110Db+nbftvYabDGccUnzlLHTL/Tp1Jlu1TbjSlzubtC/mV712e6OqO7+6oTcWwLDXtVlqFzVqRlJRWI8OOSx3o03cSm5VvTKxwdv3sOzFmimJiNeevX4rXb0lQt40Y81FJfJYJMRpGijrr36pq7ZVfcmw7HcOp/b7mrUjLhUcR4ccvVEa7i03Kt6ZXWz9vXsKz6KimJjXXjr9Vit7GjS02On1FxwUFBqST4opY5ro8okRTEU7qprv1VXpuxwmZ14dU668FN1Pst0i6qupZVKlHP4eUor0zz+pErwaJnhOjoMfpTk26dLlMVe3lP09zxsuyjTaU1K8r1Ki8ElFP839TFOBRHOWy90rv1RpboiPOfovtrQp2ttG2oLEYRUYrrhJYXXyJsRERpDmLlyq5XNdXOZ1nvl6mXgAAAAAAAAAcd/p1G9WZcpd0l+vigIG50XUKT/scTXk8P5P+pkcUtK1WbwqT+cf6hl1Wm1q9WXFfzUV+7Hm/n0X1DCz2lrRs6Co20VGK7l/zmzA9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37906" name="AutoShape 18" descr="data:image/jpeg;base64,/9j/4AAQSkZJRgABAQAAAQABAAD/2wCEAAkGBxISEBIREBITFRIVFRAVFBQXFBQQGBUVFxIWGBQYGBYYHCggGBonGxQVIjMhKCkrLi4uFx8zODMsNygtLisBCgoKDg0OGhAQGjQlICQ0LCssNDc2Li4sNzcsLCwsLzcrLDA3Nyw3MCw2LDc3LTUtLy83NCwtNzIvLS43LC83Lf/AABEIAJMBVgMBIgACEQEDEQH/xAAcAAEAAQUBAQAAAAAAAAAAAAAACAEEBQYHAwL/xABQEAABAwICBgUGBg8FCQEAAAABAAIDBBEFIQYHEhMxURRBYXGBCCIyQlKRFXKCk6GxFyM0NUNTVGJzg4SSsrPSJGOiwdMlM0RVlKOkwuEW/8QAGwEBAAIDAQEAAAAAAAAAAAAAAAQFAgMGAQf/xAAuEQEAAgECBAIJBQEAAAAAAAAAAQIDBBEFEiExQfATIlFhcYGRodEGMsHh8bH/2gAMAwEAAhEDEQA/AO4oiICIiAiIgIiICIiAiIgIiICIiAiIgIiICIiAiIgIiICIiAiIgIiICIiAiIgIiICIiAiIgIiICIiAiIgIiICLH1mOUsJtLUQsPJ0jGn3E3WOfpvhw/wCKj8Np31BYzesd5bqabNeN60mflLYUWBi0yw93CriHe7Y/isstSVsUo2opGSDmx7Xj3gpFqz2l5fBlx/vrMfGJhcIiLJqEREBEWOxbHqWlF6qohhvwD5GsJ7gTc+CDIotEqdb+DMJHSi4j2YZiPeWAFecWuTBzxqHt74Jj/C0oN/RYnBNJaOsH9kqYpSBcta8bQHMsPnDxCyFZVxxMdJM9kcbc3Pe4Ma0XtcuOQ4oPZFgv/wBnhn/MaL/qoP6lksNxSCoaX000UzAdkuikZKA6wNiWkgGxGXagu0REBEWIrNKKCF7o5q2ljkbk5j6iJjm5Xza51xkQgy6LD0ulVBK9scVdSPkcbNYyoie5x5BodclZhARYPHdMKCjJFVVRRuAuWbW3JbqO7bd30LW365cHBsJ5D2iCW30tug6Ai1PCNZOFVLg2KtjDjYBsm1Tkk8AN4ACe5bWCgqiIgIretrooWGSeSONg4ve9sbR4uIC1Ov1q4PEdl1Y1x/u2Syj95jS36UG6IufN1zYPe2/kHbuJf8gs7gmnuGVZDaesiLybBjiYXk8gyQNJ8Ag2RERAREQEREBERAVvXVscLDJM9rGDi5xDR2ePYsdpRpHFQw7yTznOuI4wbOe7/IDrPV3kA8Sx/Hp6yTeTuva+wwXDGDk0c+3iVHzaiMfTxW3DuE5NX609Ke32/BvePa0QLsoo7/3sgIHyYxYnvJHctFxTSGrqL7+okcD6oOwz9xtgfELFoq2+e9+8uv03DtPp49SvX2z1n6/hQDkqoi1JwqxuLXBzSWuHBzSWkdxGYVER42zA9YNZTkB7t/H7Mh863ZJxv8baXVNG9JqetYXQus8enG7J7fDrHaMlH9XFBWyQSNlhcWSMN2uH0gjrB6x1qTi1VqTtPWFPruDYNREzSOW3u7fOPPzSRRYbRPHm1tM2YCzs2yM9l44juNwR2ELMq1rMTG8OIyY7Y7zS8bTHSXNteWJ4hTULJaGUxxbZZUOYLSAOFoyH+o2+VxY3Lc+KjTPM57i97nOc43c5xLiTzJOZU08Yw2Opp5aeYXjlY5jh2EWuORHEHmAue6Nak8PpwHVW3VSZX2iYowRyjabn5RI7F6wRqRTNotGaGEWho6ZnxYY2k95AzVMS0XoahpbPSU7x2xMuO5wF2ntBQQ3p53xva+NzmPabtc0lrmnqIIzBXedWGn3wpFLhOJkOlkikZHL6JmYWEPa634QC5DhxAPAi7tA1u6CNwupYYCTTTh7ow7MxuaRtxk9YG00gnOxsb2udMwnEH088VREbPieyRve1wNj2ZWQUxSgfTzywSCz4nvjd8ZjiDbsyXVvJyxzYq6ijcfNmYJGC/wCEj4gDmWOJ/VrG6+8HEdfFWRj7XWRNf+sYGtfl8UxHvJWkaI4yaOupqoX+1Ssc63EsJtIPFhcPFBMxF8seHAOBuCAQR1g8CvpB41dS2KN8shsxjXPceTWglx9wKhfjeJOqamepf6U0kkhF722nE2B5C9vBSX14Y10bCJWtNn1DmwN7nXdJ4bDXD5QUW0HVfJ5wHfYhJVuHmUzPN/Sygtb3+YJPoWS1qa3JHSPo8Mk2I2ktlqWnzpHcCIneqwe2Mz1EDN3jJWHCNF4WMOzVYk577g5tic0XcD+i3Y7DKSuPIPp7ySSSSSSSTmSTxJK+V3/VdqjgbBHV4lHvJZAHsgdcMjaRdu231nkcQche1rhdTjwGka3YbS04Zw2RDGG27rWQQtW+au9ZtThr2xyOdNR3AdCTcsHOEk+aRx2fROfAnaHYNONUVFVxOdSRspakDzCwbETiODXxtyAPtNFxkc7WUaaymfFI+KRpbJG5zHtPFrmkhwPcQUE1cPro54o5oXh8UjQ5jhwLSMu7uWO0xfVNoah1AQKlsbnR3aJLkZkNaci4gG17i9rhcl8nXSd15sNkN22M0F/VzAlYOw3a4AcnnrXc0EKcWxaoqpDLUzSSvN/Oe4vtc3sL+iOwZKyUlZNStDJWz1Mz5HRSPL207ftTWlwu8OcPOI2iSA3ZsLDNbfhuhWGwACGipgRkHGJsjv33guPvQQ7RTUnwSle0tfTQOaeLXRRuB8CFxfXPqygp6d2IULN21haJ4R6Gy52yHsHqkOIBbwsbi1jcMLqs1qTUksdLWyGSjcQ0Pedp1PfIEOOZj5tPAZjhYyQBUHVLHVDirqnB6R7zd7GuhceP+6cWNv27Aag3JERAREQF41lS2KN8shsxjXOceQAuV7LSdbVcY6ERt/DSsYfitBefpa0eKwyW5KzZI0uD0+auP2z/AK5fpHjUlZUPnkyByjb7EYPmt7+s8ySsYi9KaMOexrnbLXOY0u9kFwBPgDdUkzNp3l9HpSuOkVrG0Q98Owyed2zBFJIRx2Wkgd7uDfEq7xDRmtgYXzU0jWDMusHho5uLCdkdpXecNw+OnibDC0NY0WAH0knrJ4k9auirCNFG3Werlr/qS/P6lI5ff3/H2lHKmw5zrF74YWHg+eVlO09rQ47Tx2tBWwYXo1QPIEmMUm0fUY5mZ5Bz3C/7q0nSrcGuqjTW3JmkLLcDn5xb+btbVuq1rLFq4xcEw8sTaZmfPgh5/wBQaq8+ptWPr95/p3VmqymIBFTOb8CN0Qf8Kx9fqpeATBUtcepsjC3/ABtJ/hXNdFtK6nD5A6B5Md7vgcTu3jry9R35wz4XuMjJDB8RZUwRVEV9iVjXtvkRccD2jge5RtTw2mLw6NFONays78/2j8OCY3gNTSOAqIi0E2a8ecxx7HDK/YbHsWNUlKqmZKx0crWvY4Wc1wuCO5cO060a6DUAMuYZAXRE5kWPnMJ6yLjPkR2qpz6b0cc0dnScL4xGqn0eSNrfaWY1QVxbVyw382SIut+dG4W+h7vcF15cY1Twl2I7Q4MhlJ8S1o+v6F2dS9JM+jUXH6xGrnbxiNxa9jum+HUZLamriY8cWAmV4744wXD3LjGtTWvLUSPpMPkMdM0lrpmOLXzkHPZePRj7vSHHI2XJFKUqTsuurCAbCSZ3aIXD+Ky9qbXLg7zYzyM+NDL/AOoKi4iDumvnHKWrw+lfSzxTAVGew9ri28TvSHFvAcVwtEQSS1m4F0rRyJ7ReSmhp52/FbEBLny2C53yQo2qZ+BRNfQU7HgFrqaFrgeBBiaCD4KIulODOoq2opXX+1SOaCeLmXvG7Lm0tPigkxqcxzpeEU5Ju+EGnf3x2DP+2Yz4rdlH7yccc2KqoonHzZmCWMX9ePJwA5lrr/q13+R4aC5xsACST1AcSgjz5ReN7yuhpGnzaePaeL/hJbGxHYxsZ+WVzrRTBnVtbT0jb/bZGtcRxazjI4X5MDj4KmlWLmsramqN/tsr3NvxDL2jb4NDR4Lp/k44Ft1FRXOHmxNEUZ/PkzeR2hoA/WIMX5QdZfEoqduUdPTxtawcGlxc42+Tux4LT9AMJFXidHTuALHzMLwRcOYzz3gjta0jxWY11uvjtb+zj/xYlpDXEZg2PuQTiRQg37vad7ym/d7TveUE31GTX9hrYcYL2i2/hhlPLau6M/ygfFc737vad7yvlzyeJJ7zdBsmrTEDBi9DIPx8cZ+LL9qd9DypeqF2jd+m0tuO/p7d+9au+a4NZpoT0KiI6UWgySZO3DXC7QAcjIQQc+AINjcWDoeM4/S0jQ6qqIoQeAe8NLvit4u8AtPqNc2Dt9GeR/xYJB/GAoyVdVJK90kr3ySON3Pe4vc48y45leKCT0OunCHHOSZva6F5/huq6W6Z4dW4TXNpqqKRxppiIyTG82aTlG8Bx4clGBEBSY8n0/7H/aJ/qYozqS/k+fef9on+piDpiIiAiIgLQNccJNLA8cGzWPZtRut9It4rf1jdI8JbV0stO4222+a72Xg3Y7wcB3rXlrzUmEvQ54waimSe0T1/lHhF7VlK+KR8UrS17HFrmnqI+sdYPWCF4qk7Po8TExvDa6PTfEaWh3rHRyRtnigbvmOkttRSvIu1zTlsM4k+ktfx/WDiFWwxyStjjcLOZC0xBw5OcSXEdm1Y3zBW86AYXDXYbWUUpteVr7j0mEsZu3judGe/Mda57pJoZW0TiJYnOjF7TRgvjI5kjNnc63jxXV8KnFOKOb93vfPeLxtrMkRG3+R/1r6L4EreY94V7hmGT1LtmmhklN7eY0vAPa4ZN7yQrmenWVYtCVJXV1hz6fC6WKQEP2HPcDxaZJHSbJ7Rt28Fpugeq0xPZU4hsl7SHMpwQ9rXDMOkdwcQfVGVxxPV1VVOt1Fb7UqyiBaJrgjaaKJx9ITs2fGOS492fgt7WtY3g/TqiJsg/stOS9w/HTcA34jRe56y4jqNqvNWbUmseKbw/JXFqK5LT0r1nz7+zGaqsDMNM6oeLPqNktHKIX2Pfcu7i1XetfFXUuD1krDZ5YImkGxG9e2MkHqIDyfBbYAtD14wl2B1JHqup3Hu37AfrWWOkUrFYatVqLajLbLbvPmEWV3jU3qypn00dfXRiV8t3QxPG1G1lyA5zODyczY3ABGV+HB1LHVDijKjB6QsIvEzcvF7lr48rHlduy7ucFm0NuhhawBrGta0cA0BoHgF51lDFK0tmijkaciHsa8EdzgrhEHBdfWiNFSQQVFLA2GR82w/Yu1hbu3H0PRabjqAXFl2bygtLaecxUEBD3wyOfM8EFrX7JbuxzcLm/LIcbgcZQTS0c+46X9BB/KauIeUbgOxUU9cwebK0xSEfjI82E9pYSP1a7fo59x0v6CD+U1YLWtgHTcKqYwLyRt30WVztx3Nh2lu235SCMWh+Mmir6aqHCKVhdbrjPmyDxYXDxUltb2OCmwaoe1w2pmiCPPjvcnWPPd7Z8FFFdA070tNVhOEU+1d0cchmF7najduIie0tY8/KQc/Us9U+A9CwmmjcLSSDfy5WO3LYgEcwzYb8lRu1f4F07EqWmIux0gdJy3TPPkvyu1pHeQpghBF7XxRmPG5nHhLHTyDuEQj+uIrAavKGnnxOlgrG7UEryxzdp0d3OY4RjaaQR55YuqeUhgJcymr2NvsXglIF7NcS+InkAd4O945rhtLUOjeySMlr2Oa9jhxDmm7SO4gIJQ/Yewb8ld8/Uf1p9h7BvyV3z9R/Ws3oJpZFidGyojIEgAbNHfOOS2Y+KeIPWO24GxINC+w9g35K75+o/rT7D2Dfkrvn6j+tb6rOlxWCSWWGOaN8sWzvWNcHOZtXttAcOBQanTaqsIheyZlMQ6JzZGnfTmxYdoGxfY5hRixzE31VTNUyX25ZHyHO9tpxIaDyAsB2AKaFVHtRvaPWa4e8EKETmkEgggjIg5EFB0bU3oDHiU0ktVfosGyCwEtMr3XIbtDMNAFzaxzCkhhuFQU7AynhiiYPVjY1g+gZlcf8mzFGburpCQJA9kzR1uYWhjiB2Frb/HC7Yg+JYmuFnNDhyIBHuK57rO0Hw52H1dSKWJk0UMsjHxt3J2g293Blg/xBXRVzvXRpbT0tBNSuIdUVMbo2RAi7WOuHSP5NGduZyHWQEYFJfyfPvP+0T/UxRoUl/J8+8/7RP8AUxB0xERAREQEREGr6Z6HR1zdtpEdQ0WbJa4cPZeBxHbxHbwPHcZwWelfsVEZZnZruLHfFeMj3ceYCkUvOop2SNLJGtew5FrgHAjtByKjZtNXJ17SuNBxnLpY5LRzV9njHwnz8nAtFMffRVAmaNppGzIzhtMJ6vzhxH/0rueD4tDVRiWB4e08ebT7LhxaewrXcS1cUMpJY18J/u3ZfuuBAHdZYqDVrNBJvKSvdG7nu7G3JxD7OHYRZa8VMuLptvCXrs+g13r800v74nafjtv9W+vooibmOMnmWNJ99l7taALAWHLgsHh1PiLLCaemlA690+N58Wu2foWai2reda/Zf/NTItMqDJjik9LRPw3/AJ2faIi9axERAVljWGsqaaamk9CWN8buYDmkXHaL38FeoghbpDgs1FUy0tQ20kbiDycPVc3m0ixHerzRPS6rw6UyUkmztWD43DbjeBw2m8+0WIuc8ypOadaCUuKRgTAsmaCI52Abbeux9tl/VPM2IvdcPxzUrikLjuGx1LL5OY9sbrfnMkIsewFyDMwa/wCqDbSUcDnc2vkYP3Tf61rukut/E6thjD2U8ZuCIAWOI5GRxLvda6xrNWWLk2FDLftLAPeXWW3aL6i6uRzXV8jYI8rsYRLKeYuPMb33d3IOShhsXWNgQCbZAm9hfmbH3FfKknp7qx3uH09FhbIYmxzGR+25zds7stLnOAJc83GZ6hbgAFzv7BeKe3SfOv8A9NBIPRz7jpf0EH8pqyKtMHp3RU8ET7bTIomOtmLtYAbHlcK7QQ/1iYF0HE6qnAswPL4srDdSeewDnYO2b82la4pJa39W82Jy089IYmyMY+OTeOczaZfajtstOYLn+8Lnv2CsU/GUnzsn+mg2HybsC+6q9w5U8R9z5cvms+9dyWA0E0f6Bh9PSmxext5CMwZHEuksTxG0SB2ALPoLHHMJiq6aWmnbtRStLXDrHWHDk4EAg9RAUSNM9FJ8NqnU84uMzHIBZsrL5OHI8x1H3qYqxOkujlNXwGCrjD2cWn0XMd1OY4ZtP18DcZIIh4FjtTRSiakmfFJwu21iOTmm7XDsIIXRabXziLW2fDSPNsnbErTfmQJLHwsrvSLUPUscXUM8csedmSndSDkLgFru/wA3uWqO1TYyDboR+epz9IkQemkWtnFKtpYZhAw8W04MV/lkl/htWK1nRvH56GpZU0z9mRvUc2vafSY8es08u4ixAK3XC9SWKykb1sMAvntyh5t12EW1c9lwupaF6naKic2acmqnabgvaGxsPUWxXNz2uJ4AgBBuei+MGso4KkwyQmVgcY3ixaeBtwu02uHWFwQbC6jfrl0TfQ4jJI1p6PUudLE7qDnG8jOwhxJA5EdqlKsdj+CQVsDqeqjEkbuo5FpHBzTxa4cwghxheJTU0zJ6eR0crDdr2mxHPvBGRByINiuoYbr6rWNAnp6eUj1htwk9psSL9wC+tJ9RVXG5zqCRk8edmPIilHIXPmO77t7lqEmrLF2mxoZb9hY4e8Osg2XGdeeIytLYI4KcEekGmV47i87P+Fc1qqmWeR0kjnyyuu57nEvcbNuSSc8gPABb/gWpXFJ3Dftjpmdbnva91vzWRk3PYS1dYpNV1PSYbV09IA+rngkiNRLkSXDhkDsMvbIche9kEX1JfyfPvP8AtE/1MXN/sF4p7dJ86/8A012LVTozPh1B0apMZk3sj7scXN2XBtsyBnkUG5IiICIiAiIgIipdBVFS6ptIPpF87apvAg+0XmZQqb4IPVF478KnSAg90Vv0kKnSgguUVr0sIasILpFadMCdMCC7RWfTAnTQgvEVn00J00ILxFZ9NCdMCC8RWnTAnTAgu0Vr0sJ0oILpFbdKCr0kILhF4dICrvwg9kXlvgqiUIPRF8bwKu2g+kXztKt0FUVLqqAiIgIiICoVVEHwSvMuK9rKmygtnOK83PKvCxUMQQWDnleZkKyJhCp0cIMU6Ry83SuWXNMF8mkCDDmVy+HSuWZNGFQ0QQYQyuXyZXLN9AC+TQBBgzK5U3rlnPg8KnwcEGDMrl8mVyzvwcFT4OCDBGZyb5yznwaOSfBo5IMHvXJvXLOfBo5J8Gjkgwe+cm+cs58GjknwcOSDCCVy+t65ZoYcFX4OCDC71y+hK5Zn4OCr8HhBhxK5fQlcswKAKooQgxIlcvsSuWVFEF9CjCDGNlcvQSOWQFIF9CmCCxEhXo15V4KcKohCC2a8r1a4r2EQX0GIPMEr7BX1spZAVURAREQEREBERAREQEREBERAREQERECyIiAlkRBSyWVUQUsllVEFLJZVRAsiIgJZEQEREBERAREQEREBERAREQEREBERAREQEREBERAREQEREBERAREQEREBERAREQEREBERAREQEREBERAREQEREBERAREQEREBERAREQf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grpSp>
        <p:nvGrpSpPr>
          <p:cNvPr id="57" name="Group 56"/>
          <p:cNvGrpSpPr/>
          <p:nvPr/>
        </p:nvGrpSpPr>
        <p:grpSpPr>
          <a:xfrm>
            <a:off x="395536" y="3933056"/>
            <a:ext cx="2071117" cy="1413690"/>
            <a:chOff x="395536" y="3933056"/>
            <a:chExt cx="2071117" cy="1413690"/>
          </a:xfrm>
        </p:grpSpPr>
        <p:pic>
          <p:nvPicPr>
            <p:cNvPr id="37896" name="Picture 8" descr="https://encrypted-tbn3.gstatic.com/images?q=tbn:ANd9GcTmcwbgEAmiBXvL8fw4O8yoE0V5vM-XYw2XQWx9dEW33csj9lhVnQ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1547664" y="4149080"/>
              <a:ext cx="918989" cy="918989"/>
            </a:xfrm>
            <a:prstGeom prst="rect">
              <a:avLst/>
            </a:prstGeom>
            <a:noFill/>
          </p:spPr>
        </p:pic>
        <p:pic>
          <p:nvPicPr>
            <p:cNvPr id="37898" name="Picture 10" descr="https://encrypted-tbn3.gstatic.com/images?q=tbn:ANd9GcSp0xbAHxknwGpVKLEoPdgeA_qHWVLddrNasWTJkAj0amLW8b23FQ"/>
            <p:cNvPicPr>
              <a:picLocks noChangeAspect="1" noChangeArrowheads="1"/>
            </p:cNvPicPr>
            <p:nvPr/>
          </p:nvPicPr>
          <p:blipFill>
            <a:blip r:embed="rId11" cstate="print"/>
            <a:srcRect t="31175" b="33753"/>
            <a:stretch>
              <a:fillRect/>
            </a:stretch>
          </p:blipFill>
          <p:spPr bwMode="auto">
            <a:xfrm>
              <a:off x="395536" y="3933056"/>
              <a:ext cx="864095" cy="307576"/>
            </a:xfrm>
            <a:prstGeom prst="rect">
              <a:avLst/>
            </a:prstGeom>
            <a:noFill/>
          </p:spPr>
        </p:pic>
        <p:pic>
          <p:nvPicPr>
            <p:cNvPr id="37904" name="Picture 16" descr="http://www.webarazi.org/wp-content/uploads/2013/10/Vodafone_hi_2.jpg"/>
            <p:cNvPicPr>
              <a:picLocks noChangeAspect="1" noChangeArrowheads="1"/>
            </p:cNvPicPr>
            <p:nvPr/>
          </p:nvPicPr>
          <p:blipFill>
            <a:blip r:embed="rId12" cstate="print"/>
            <a:srcRect l="7088" t="26971" r="7861" b="31347"/>
            <a:stretch>
              <a:fillRect/>
            </a:stretch>
          </p:blipFill>
          <p:spPr bwMode="auto">
            <a:xfrm>
              <a:off x="395537" y="4293096"/>
              <a:ext cx="864096" cy="288032"/>
            </a:xfrm>
            <a:prstGeom prst="rect">
              <a:avLst/>
            </a:prstGeom>
            <a:noFill/>
          </p:spPr>
        </p:pic>
        <p:pic>
          <p:nvPicPr>
            <p:cNvPr id="37908" name="Picture 20" descr="http://www.marmara-forum.com.tr/img/icerik/marmara-forum.com.tr/magaza_logolari/avea_logo.gif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395536" y="4653136"/>
              <a:ext cx="854126" cy="368103"/>
            </a:xfrm>
            <a:prstGeom prst="rect">
              <a:avLst/>
            </a:prstGeom>
            <a:noFill/>
          </p:spPr>
        </p:pic>
        <p:pic>
          <p:nvPicPr>
            <p:cNvPr id="37910" name="Picture 22" descr="http://imgz.habercem.com/habercem/newpics/news/231020131315204634864_2.jpg"/>
            <p:cNvPicPr>
              <a:picLocks noChangeAspect="1" noChangeArrowheads="1"/>
            </p:cNvPicPr>
            <p:nvPr/>
          </p:nvPicPr>
          <p:blipFill>
            <a:blip r:embed="rId14" cstate="print"/>
            <a:srcRect t="17523" b="19895"/>
            <a:stretch>
              <a:fillRect/>
            </a:stretch>
          </p:blipFill>
          <p:spPr bwMode="auto">
            <a:xfrm>
              <a:off x="395536" y="5085184"/>
              <a:ext cx="864096" cy="261562"/>
            </a:xfrm>
            <a:prstGeom prst="rect">
              <a:avLst/>
            </a:prstGeom>
            <a:noFill/>
          </p:spPr>
        </p:pic>
      </p:grpSp>
      <p:grpSp>
        <p:nvGrpSpPr>
          <p:cNvPr id="38" name="Group 37"/>
          <p:cNvGrpSpPr/>
          <p:nvPr/>
        </p:nvGrpSpPr>
        <p:grpSpPr>
          <a:xfrm>
            <a:off x="3851920" y="4221088"/>
            <a:ext cx="1316966" cy="1161420"/>
            <a:chOff x="4860032" y="4293096"/>
            <a:chExt cx="1316966" cy="1161420"/>
          </a:xfrm>
        </p:grpSpPr>
        <p:pic>
          <p:nvPicPr>
            <p:cNvPr id="37894" name="Picture 6" descr="http://www.esme.gov.tr/ortak_icerik/esme/logolar/icisleriby.jpg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5076056" y="4293096"/>
              <a:ext cx="827744" cy="822226"/>
            </a:xfrm>
            <a:prstGeom prst="rect">
              <a:avLst/>
            </a:prstGeom>
            <a:noFill/>
          </p:spPr>
        </p:pic>
        <p:pic>
          <p:nvPicPr>
            <p:cNvPr id="27" name="Picture 6" descr="http://clipartist.info/RSS/openclipart.org/2011/October/15-Saturday/database_server-1979px.png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 flipH="1">
              <a:off x="5436096" y="4531570"/>
              <a:ext cx="525070" cy="645528"/>
            </a:xfrm>
            <a:prstGeom prst="rect">
              <a:avLst/>
            </a:prstGeom>
            <a:noFill/>
          </p:spPr>
        </p:pic>
        <p:sp>
          <p:nvSpPr>
            <p:cNvPr id="29" name="TextBox 28"/>
            <p:cNvSpPr txBox="1"/>
            <p:nvPr/>
          </p:nvSpPr>
          <p:spPr>
            <a:xfrm>
              <a:off x="4860032" y="5085184"/>
              <a:ext cx="131696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r-TR" b="1" dirty="0" smtClean="0">
                  <a:solidFill>
                    <a:srgbClr val="C00000"/>
                  </a:solidFill>
                  <a:latin typeface="Arial Black" pitchFamily="34" charset="0"/>
                </a:rPr>
                <a:t>MERNIS</a:t>
              </a:r>
              <a:endParaRPr lang="tr-TR" b="1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</p:grpSp>
      <p:sp>
        <p:nvSpPr>
          <p:cNvPr id="42" name="Right Arrow 41"/>
          <p:cNvSpPr/>
          <p:nvPr/>
        </p:nvSpPr>
        <p:spPr>
          <a:xfrm>
            <a:off x="179512" y="4221088"/>
            <a:ext cx="8784976" cy="864096"/>
          </a:xfrm>
          <a:prstGeom prst="rightArrow">
            <a:avLst/>
          </a:prstGeom>
          <a:solidFill>
            <a:schemeClr val="accent1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grpSp>
        <p:nvGrpSpPr>
          <p:cNvPr id="60" name="Group 59"/>
          <p:cNvGrpSpPr/>
          <p:nvPr/>
        </p:nvGrpSpPr>
        <p:grpSpPr>
          <a:xfrm>
            <a:off x="7164288" y="3789040"/>
            <a:ext cx="1205875" cy="1728192"/>
            <a:chOff x="7164288" y="3789040"/>
            <a:chExt cx="1205875" cy="1728192"/>
          </a:xfrm>
        </p:grpSpPr>
        <p:pic>
          <p:nvPicPr>
            <p:cNvPr id="40" name="Picture 6" descr="http://clipartist.info/RSS/openclipart.org/2011/October/15-Saturday/database_server-1979px.png"/>
            <p:cNvPicPr>
              <a:picLocks noChangeAspect="1" noChangeArrowheads="1"/>
            </p:cNvPicPr>
            <p:nvPr/>
          </p:nvPicPr>
          <p:blipFill>
            <a:blip r:embed="rId17" cstate="print"/>
            <a:srcRect/>
            <a:stretch>
              <a:fillRect/>
            </a:stretch>
          </p:blipFill>
          <p:spPr bwMode="auto">
            <a:xfrm>
              <a:off x="7380312" y="4005064"/>
              <a:ext cx="989851" cy="1216932"/>
            </a:xfrm>
            <a:prstGeom prst="rect">
              <a:avLst/>
            </a:prstGeom>
            <a:noFill/>
          </p:spPr>
        </p:pic>
        <p:grpSp>
          <p:nvGrpSpPr>
            <p:cNvPr id="54" name="Group 53"/>
            <p:cNvGrpSpPr/>
            <p:nvPr/>
          </p:nvGrpSpPr>
          <p:grpSpPr>
            <a:xfrm>
              <a:off x="7524328" y="4941168"/>
              <a:ext cx="497907" cy="523025"/>
              <a:chOff x="2699792" y="4005064"/>
              <a:chExt cx="1137595" cy="1306729"/>
            </a:xfrm>
          </p:grpSpPr>
          <p:pic>
            <p:nvPicPr>
              <p:cNvPr id="55" name="Picture 2" descr="http://us.cdn4.123rf.com/168nwm/branche/branche1210/branche121000228/16057690-call-center-vector-icon.jpg"/>
              <p:cNvPicPr>
                <a:picLocks noChangeAspect="1" noChangeArrowheads="1"/>
              </p:cNvPicPr>
              <p:nvPr/>
            </p:nvPicPr>
            <p:blipFill>
              <a:blip r:embed="rId18" cstate="print"/>
              <a:srcRect/>
              <a:stretch>
                <a:fillRect/>
              </a:stretch>
            </p:blipFill>
            <p:spPr bwMode="auto">
              <a:xfrm>
                <a:off x="2699792" y="4005064"/>
                <a:ext cx="1137595" cy="1096144"/>
              </a:xfrm>
              <a:prstGeom prst="rect">
                <a:avLst/>
              </a:prstGeom>
              <a:noFill/>
            </p:spPr>
          </p:pic>
          <p:pic>
            <p:nvPicPr>
              <p:cNvPr id="56" name="Picture 2" descr="C:\Users\mgara\Desktop\118 80 r.jpg"/>
              <p:cNvPicPr>
                <a:picLocks noChangeAspect="1" noChangeArrowheads="1"/>
              </p:cNvPicPr>
              <p:nvPr/>
            </p:nvPicPr>
            <p:blipFill>
              <a:blip r:embed="rId1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699794" y="4979874"/>
                <a:ext cx="1126577" cy="33191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45" name="Straight Connector 44"/>
            <p:cNvCxnSpPr/>
            <p:nvPr/>
          </p:nvCxnSpPr>
          <p:spPr>
            <a:xfrm>
              <a:off x="7164288" y="3789040"/>
              <a:ext cx="0" cy="1728192"/>
            </a:xfrm>
            <a:prstGeom prst="line">
              <a:avLst/>
            </a:prstGeom>
            <a:ln w="285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9" name="Group 58"/>
          <p:cNvGrpSpPr/>
          <p:nvPr/>
        </p:nvGrpSpPr>
        <p:grpSpPr>
          <a:xfrm>
            <a:off x="5076056" y="4345199"/>
            <a:ext cx="2015188" cy="884001"/>
            <a:chOff x="5076056" y="4345199"/>
            <a:chExt cx="2015188" cy="884001"/>
          </a:xfrm>
        </p:grpSpPr>
        <p:grpSp>
          <p:nvGrpSpPr>
            <p:cNvPr id="39" name="Group 38"/>
            <p:cNvGrpSpPr/>
            <p:nvPr/>
          </p:nvGrpSpPr>
          <p:grpSpPr>
            <a:xfrm>
              <a:off x="5076056" y="4345199"/>
              <a:ext cx="2015188" cy="884001"/>
              <a:chOff x="6228184" y="4221088"/>
              <a:chExt cx="2015188" cy="884001"/>
            </a:xfrm>
          </p:grpSpPr>
          <p:pic>
            <p:nvPicPr>
              <p:cNvPr id="11" name="Picture 5"/>
              <p:cNvPicPr>
                <a:picLocks noChangeAspect="1" noChangeArrowheads="1"/>
              </p:cNvPicPr>
              <p:nvPr/>
            </p:nvPicPr>
            <p:blipFill>
              <a:blip r:embed="rId20" cstate="print"/>
              <a:srcRect/>
              <a:stretch>
                <a:fillRect/>
              </a:stretch>
            </p:blipFill>
            <p:spPr bwMode="auto">
              <a:xfrm>
                <a:off x="6228184" y="4221088"/>
                <a:ext cx="1907704" cy="5530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6" descr="http://clipartist.info/RSS/openclipart.org/2011/October/15-Saturday/database_server-1979px.png"/>
              <p:cNvPicPr>
                <a:picLocks noChangeAspect="1" noChangeArrowheads="1"/>
              </p:cNvPicPr>
              <p:nvPr/>
            </p:nvPicPr>
            <p:blipFill>
              <a:blip r:embed="rId21" cstate="print"/>
              <a:srcRect/>
              <a:stretch>
                <a:fillRect/>
              </a:stretch>
            </p:blipFill>
            <p:spPr bwMode="auto">
              <a:xfrm flipH="1">
                <a:off x="7524328" y="4221088"/>
                <a:ext cx="719044" cy="884001"/>
              </a:xfrm>
              <a:prstGeom prst="rect">
                <a:avLst/>
              </a:prstGeom>
              <a:noFill/>
            </p:spPr>
          </p:pic>
        </p:grpSp>
        <p:sp>
          <p:nvSpPr>
            <p:cNvPr id="48" name="Curved Right Arrow 47"/>
            <p:cNvSpPr/>
            <p:nvPr/>
          </p:nvSpPr>
          <p:spPr>
            <a:xfrm>
              <a:off x="5292080" y="4941168"/>
              <a:ext cx="432048" cy="288032"/>
            </a:xfrm>
            <a:prstGeom prst="curvedRightArrow">
              <a:avLst/>
            </a:prstGeom>
            <a:solidFill>
              <a:schemeClr val="accent1">
                <a:alpha val="4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chemeClr val="tx1"/>
                </a:solidFill>
              </a:endParaRPr>
            </a:p>
          </p:txBody>
        </p:sp>
        <p:sp>
          <p:nvSpPr>
            <p:cNvPr id="49" name="Curved Left Arrow 48"/>
            <p:cNvSpPr/>
            <p:nvPr/>
          </p:nvSpPr>
          <p:spPr>
            <a:xfrm>
              <a:off x="5868144" y="4941168"/>
              <a:ext cx="432048" cy="288032"/>
            </a:xfrm>
            <a:prstGeom prst="curvedLeftArrow">
              <a:avLst/>
            </a:prstGeom>
            <a:solidFill>
              <a:schemeClr val="accent1">
                <a:alpha val="4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chemeClr val="tx1"/>
                </a:solidFill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2699792" y="4005064"/>
            <a:ext cx="1137595" cy="1665476"/>
            <a:chOff x="2699792" y="4005064"/>
            <a:chExt cx="1137595" cy="1665476"/>
          </a:xfrm>
        </p:grpSpPr>
        <p:grpSp>
          <p:nvGrpSpPr>
            <p:cNvPr id="43" name="Group 42"/>
            <p:cNvGrpSpPr/>
            <p:nvPr/>
          </p:nvGrpSpPr>
          <p:grpSpPr>
            <a:xfrm>
              <a:off x="2699792" y="4005064"/>
              <a:ext cx="1137595" cy="1306729"/>
              <a:chOff x="2699792" y="4005064"/>
              <a:chExt cx="1137595" cy="1306729"/>
            </a:xfrm>
          </p:grpSpPr>
          <p:pic>
            <p:nvPicPr>
              <p:cNvPr id="25" name="Picture 2" descr="http://us.cdn4.123rf.com/168nwm/branche/branche1210/branche121000228/16057690-call-center-vector-icon.jpg"/>
              <p:cNvPicPr>
                <a:picLocks noChangeAspect="1" noChangeArrowheads="1"/>
              </p:cNvPicPr>
              <p:nvPr/>
            </p:nvPicPr>
            <p:blipFill>
              <a:blip r:embed="rId18" cstate="print"/>
              <a:srcRect/>
              <a:stretch>
                <a:fillRect/>
              </a:stretch>
            </p:blipFill>
            <p:spPr bwMode="auto">
              <a:xfrm>
                <a:off x="2699792" y="4005064"/>
                <a:ext cx="1137595" cy="1096144"/>
              </a:xfrm>
              <a:prstGeom prst="rect">
                <a:avLst/>
              </a:prstGeom>
              <a:noFill/>
            </p:spPr>
          </p:pic>
          <p:pic>
            <p:nvPicPr>
              <p:cNvPr id="26" name="Picture 2" descr="C:\Users\mgara\Desktop\118 80 r.jpg"/>
              <p:cNvPicPr>
                <a:picLocks noChangeAspect="1" noChangeArrowheads="1"/>
              </p:cNvPicPr>
              <p:nvPr/>
            </p:nvPicPr>
            <p:blipFill>
              <a:blip r:embed="rId2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699794" y="4979874"/>
                <a:ext cx="1126577" cy="33191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53" name="TextBox 52"/>
            <p:cNvSpPr txBox="1"/>
            <p:nvPr/>
          </p:nvSpPr>
          <p:spPr>
            <a:xfrm>
              <a:off x="2915816" y="5301208"/>
              <a:ext cx="63511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b="1" dirty="0" smtClean="0">
                  <a:solidFill>
                    <a:schemeClr val="accent4"/>
                  </a:solidFill>
                </a:rPr>
                <a:t>7/24</a:t>
              </a:r>
              <a:endParaRPr lang="tr-TR" b="1" dirty="0">
                <a:solidFill>
                  <a:schemeClr val="accent4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5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3050" cy="621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/>
              <a:t>Bilginin Kolay ve Herkese Uygun    İnsan Odaklı Aktarımı</a:t>
            </a:r>
            <a:endParaRPr lang="tr-TR" dirty="0"/>
          </a:p>
        </p:txBody>
      </p:sp>
      <p:grpSp>
        <p:nvGrpSpPr>
          <p:cNvPr id="3" name="Group 6"/>
          <p:cNvGrpSpPr/>
          <p:nvPr/>
        </p:nvGrpSpPr>
        <p:grpSpPr>
          <a:xfrm>
            <a:off x="-1" y="6093296"/>
            <a:ext cx="9144001" cy="764704"/>
            <a:chOff x="0" y="-27384"/>
            <a:chExt cx="9144001" cy="927384"/>
          </a:xfrm>
        </p:grpSpPr>
        <p:sp>
          <p:nvSpPr>
            <p:cNvPr id="8" name="Rectangle 7"/>
            <p:cNvSpPr/>
            <p:nvPr/>
          </p:nvSpPr>
          <p:spPr>
            <a:xfrm>
              <a:off x="1" y="-27384"/>
              <a:ext cx="9144000" cy="927384"/>
            </a:xfrm>
            <a:prstGeom prst="rect">
              <a:avLst/>
            </a:prstGeom>
            <a:solidFill>
              <a:srgbClr val="FFF1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tr-TR" sz="3200" b="1" dirty="0" smtClean="0">
                  <a:solidFill>
                    <a:schemeClr val="tx1"/>
                  </a:solidFill>
                </a:rPr>
                <a:t>Bilgi Hizmetleri</a:t>
              </a:r>
              <a:endParaRPr lang="el-GR" sz="3200" b="1" dirty="0">
                <a:solidFill>
                  <a:schemeClr val="tx1"/>
                </a:solidFill>
              </a:endParaRPr>
            </a:p>
          </p:txBody>
        </p:sp>
        <p:pic>
          <p:nvPicPr>
            <p:cNvPr id="9" name="Picture 2" descr="C:\Users\mgara\Desktop\118 80 r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675171" cy="8719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6626" name="Picture 2" descr="http://lucymacdonald.com/wp-content/uploads/2011/11/33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2132856"/>
            <a:ext cx="2388929" cy="2232431"/>
          </a:xfrm>
          <a:prstGeom prst="rect">
            <a:avLst/>
          </a:prstGeom>
          <a:noFill/>
        </p:spPr>
      </p:pic>
      <p:sp>
        <p:nvSpPr>
          <p:cNvPr id="13" name="Rectangle 12"/>
          <p:cNvSpPr/>
          <p:nvPr/>
        </p:nvSpPr>
        <p:spPr>
          <a:xfrm>
            <a:off x="3779912" y="2277055"/>
            <a:ext cx="1584176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tr-TR" sz="9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+</a:t>
            </a:r>
            <a:endParaRPr lang="tr-TR" sz="96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pic>
        <p:nvPicPr>
          <p:cNvPr id="26630" name="Picture 6" descr="http://i.telegraph.co.uk/multimedia/archive/01955/smile_1955139b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080" y="2133039"/>
            <a:ext cx="2592288" cy="2232248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1848424" y="4509120"/>
            <a:ext cx="583563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r-TR" sz="2800" dirty="0" smtClean="0"/>
              <a:t>FAYDA: Bilginin, en fazla sayıda insana, </a:t>
            </a:r>
          </a:p>
          <a:p>
            <a:pPr algn="ctr"/>
            <a:r>
              <a:rPr lang="tr-TR" sz="2800" dirty="0" smtClean="0"/>
              <a:t>en hızlı, en kolay, en düzenli, </a:t>
            </a:r>
          </a:p>
          <a:p>
            <a:pPr algn="ctr"/>
            <a:r>
              <a:rPr lang="tr-TR" sz="2800" dirty="0" smtClean="0"/>
              <a:t>en güvenli biçimde aktarılması</a:t>
            </a:r>
            <a:endParaRPr lang="tr-TR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3" grpId="1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3050" cy="621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Rehberlik Hizmetleri Pazarı</a:t>
            </a:r>
            <a:endParaRPr lang="tr-TR" dirty="0"/>
          </a:p>
        </p:txBody>
      </p:sp>
      <p:grpSp>
        <p:nvGrpSpPr>
          <p:cNvPr id="4" name="Group 6"/>
          <p:cNvGrpSpPr/>
          <p:nvPr/>
        </p:nvGrpSpPr>
        <p:grpSpPr>
          <a:xfrm>
            <a:off x="-1" y="6093296"/>
            <a:ext cx="9144001" cy="764704"/>
            <a:chOff x="0" y="-27384"/>
            <a:chExt cx="9144001" cy="927384"/>
          </a:xfrm>
        </p:grpSpPr>
        <p:sp>
          <p:nvSpPr>
            <p:cNvPr id="8" name="Rectangle 7"/>
            <p:cNvSpPr/>
            <p:nvPr/>
          </p:nvSpPr>
          <p:spPr>
            <a:xfrm>
              <a:off x="1" y="-27384"/>
              <a:ext cx="9144000" cy="927384"/>
            </a:xfrm>
            <a:prstGeom prst="rect">
              <a:avLst/>
            </a:prstGeom>
            <a:solidFill>
              <a:srgbClr val="FFF1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tr-TR" sz="3200" b="1" dirty="0" smtClean="0">
                  <a:solidFill>
                    <a:schemeClr val="tx1"/>
                  </a:solidFill>
                </a:rPr>
                <a:t>Bilgi Hizmetleri</a:t>
              </a:r>
              <a:endParaRPr lang="el-GR" sz="3200" b="1" dirty="0">
                <a:solidFill>
                  <a:schemeClr val="tx1"/>
                </a:solidFill>
              </a:endParaRPr>
            </a:p>
          </p:txBody>
        </p:sp>
        <p:pic>
          <p:nvPicPr>
            <p:cNvPr id="9" name="Picture 2" descr="C:\Users\mgara\Desktop\118 80 r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675171" cy="8719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6631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2132856"/>
            <a:ext cx="6218539" cy="2508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2339752" y="4797152"/>
            <a:ext cx="454278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600" i="1" dirty="0" smtClean="0"/>
              <a:t>Kaynak: BTK 2013 Q2 - Üç Aylık Pazar Verileri Raporu</a:t>
            </a:r>
            <a:endParaRPr lang="tr-TR" sz="1600" i="1" dirty="0"/>
          </a:p>
        </p:txBody>
      </p:sp>
      <p:sp>
        <p:nvSpPr>
          <p:cNvPr id="17" name="Rectangle 16"/>
          <p:cNvSpPr/>
          <p:nvPr/>
        </p:nvSpPr>
        <p:spPr>
          <a:xfrm>
            <a:off x="1763688" y="2636912"/>
            <a:ext cx="5688632" cy="249507"/>
          </a:xfrm>
          <a:prstGeom prst="rect">
            <a:avLst/>
          </a:prstGeom>
          <a:noFill/>
          <a:ln w="889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grpSp>
        <p:nvGrpSpPr>
          <p:cNvPr id="20" name="Group 19"/>
          <p:cNvGrpSpPr/>
          <p:nvPr/>
        </p:nvGrpSpPr>
        <p:grpSpPr>
          <a:xfrm>
            <a:off x="179512" y="3645024"/>
            <a:ext cx="8720969" cy="432048"/>
            <a:chOff x="179512" y="3645024"/>
            <a:chExt cx="8720969" cy="432048"/>
          </a:xfrm>
        </p:grpSpPr>
        <p:pic>
          <p:nvPicPr>
            <p:cNvPr id="26632" name="Picture 8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79512" y="3645024"/>
              <a:ext cx="8720969" cy="4320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Rectangle 18"/>
            <p:cNvSpPr/>
            <p:nvPr/>
          </p:nvSpPr>
          <p:spPr>
            <a:xfrm>
              <a:off x="179512" y="3645024"/>
              <a:ext cx="8712968" cy="432048"/>
            </a:xfrm>
            <a:prstGeom prst="rect">
              <a:avLst/>
            </a:prstGeom>
            <a:noFill/>
            <a:ln w="889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3050" cy="621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Bilgi Hizmetlerimizden Bazıları</a:t>
            </a:r>
            <a:endParaRPr lang="tr-TR" dirty="0"/>
          </a:p>
        </p:txBody>
      </p:sp>
      <p:grpSp>
        <p:nvGrpSpPr>
          <p:cNvPr id="3" name="Group 6"/>
          <p:cNvGrpSpPr/>
          <p:nvPr/>
        </p:nvGrpSpPr>
        <p:grpSpPr>
          <a:xfrm>
            <a:off x="-1" y="6093296"/>
            <a:ext cx="9144001" cy="764704"/>
            <a:chOff x="0" y="-27384"/>
            <a:chExt cx="9144001" cy="927384"/>
          </a:xfrm>
        </p:grpSpPr>
        <p:sp>
          <p:nvSpPr>
            <p:cNvPr id="8" name="Rectangle 7"/>
            <p:cNvSpPr/>
            <p:nvPr/>
          </p:nvSpPr>
          <p:spPr>
            <a:xfrm>
              <a:off x="1" y="-27384"/>
              <a:ext cx="9144000" cy="927384"/>
            </a:xfrm>
            <a:prstGeom prst="rect">
              <a:avLst/>
            </a:prstGeom>
            <a:solidFill>
              <a:srgbClr val="FFF1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tr-TR" sz="3200" b="1" dirty="0" smtClean="0">
                  <a:solidFill>
                    <a:schemeClr val="tx1"/>
                  </a:solidFill>
                </a:rPr>
                <a:t>Bilgi Hizmetleri</a:t>
              </a:r>
              <a:endParaRPr lang="el-GR" sz="3200" b="1" dirty="0">
                <a:solidFill>
                  <a:schemeClr val="tx1"/>
                </a:solidFill>
              </a:endParaRPr>
            </a:p>
          </p:txBody>
        </p:sp>
        <p:pic>
          <p:nvPicPr>
            <p:cNvPr id="9" name="Picture 2" descr="C:\Users\mgara\Desktop\118 80 r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675171" cy="8719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8914" name="Picture 2" descr="C:\Users\gokhan.toka\Desktop\Content\11880 Yeni Site\imaj\set\Caller ID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2996952"/>
            <a:ext cx="1555461" cy="108276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8915" name="Picture 3" descr="C:\Users\gokhan.toka\Desktop\Content\11880 Yeni Site\imaj\set\UYAP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7624" y="1556792"/>
            <a:ext cx="1473771" cy="1061748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8916" name="Picture 4" descr="C:\Users\gokhan.toka\Desktop\Content\11880 Yeni Site\imaj\set\bilinmeyen numaralar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40152" y="2996952"/>
            <a:ext cx="1512168" cy="108012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19872" y="2636912"/>
            <a:ext cx="2088232" cy="186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8917" name="Picture 5" descr="C:\Users\gokhan.toka\Desktop\Content\11880 Yeni Site\imaj\set\Banks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72200" y="4437112"/>
            <a:ext cx="1470819" cy="123395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8918" name="Picture 6" descr="C:\Users\gokhan.toka\Desktop\Content\11880 Yeni Site\imaj\set\cilingir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987824" y="4725144"/>
            <a:ext cx="1368152" cy="1123327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8919" name="Picture 7" descr="C:\Users\gokhan.toka\Desktop\Content\11880 Yeni Site\imaj\set\Crawler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987824" y="1268760"/>
            <a:ext cx="1390452" cy="118188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8920" name="Picture 8" descr="C:\Users\gokhan.toka\Desktop\Content\11880 Yeni Site\imaj\set\Health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444208" y="1556792"/>
            <a:ext cx="1537325" cy="108012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8921" name="Picture 9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572000" y="4725144"/>
            <a:ext cx="1398617" cy="112700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8922" name="Picture 10" descr="C:\Users\gokhan.toka\Desktop\Content\11880 Yeni Site\imaj\set\Transportation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572000" y="1268760"/>
            <a:ext cx="1490886" cy="116322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8923" name="Picture 11" descr="C:\Users\gokhan.toka\Desktop\Content\11880 Yeni Site\imaj\set\arac muayene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187624" y="4437112"/>
            <a:ext cx="1455191" cy="120780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3050" cy="621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8" name="Picture 8" descr="http://en.chessbase.com/portals/4/files/news/2011/misc/turkyouth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988840"/>
            <a:ext cx="7704856" cy="3528392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/>
              <a:t>Geleceği Planlarken </a:t>
            </a:r>
            <a:br>
              <a:rPr lang="tr-TR" dirty="0" smtClean="0"/>
            </a:br>
            <a:r>
              <a:rPr lang="tr-TR" dirty="0" smtClean="0"/>
              <a:t>Şimdiyi, Toplumu ve İnsanı Hatırlamak</a:t>
            </a:r>
            <a:endParaRPr lang="tr-TR" dirty="0"/>
          </a:p>
        </p:txBody>
      </p:sp>
      <p:grpSp>
        <p:nvGrpSpPr>
          <p:cNvPr id="4" name="Group 5"/>
          <p:cNvGrpSpPr/>
          <p:nvPr/>
        </p:nvGrpSpPr>
        <p:grpSpPr>
          <a:xfrm>
            <a:off x="-1" y="6093296"/>
            <a:ext cx="9144001" cy="764704"/>
            <a:chOff x="0" y="-27384"/>
            <a:chExt cx="9144001" cy="927384"/>
          </a:xfrm>
        </p:grpSpPr>
        <p:sp>
          <p:nvSpPr>
            <p:cNvPr id="7" name="Rectangle 6"/>
            <p:cNvSpPr/>
            <p:nvPr/>
          </p:nvSpPr>
          <p:spPr>
            <a:xfrm>
              <a:off x="1" y="-27384"/>
              <a:ext cx="9144000" cy="927384"/>
            </a:xfrm>
            <a:prstGeom prst="rect">
              <a:avLst/>
            </a:prstGeom>
            <a:solidFill>
              <a:srgbClr val="FFF1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tr-TR" sz="3200" b="1" dirty="0" smtClean="0">
                  <a:solidFill>
                    <a:schemeClr val="tx1"/>
                  </a:solidFill>
                </a:rPr>
                <a:t>Bilgi Hizmetleri</a:t>
              </a:r>
              <a:endParaRPr lang="el-GR" sz="3200" b="1" dirty="0">
                <a:solidFill>
                  <a:schemeClr val="tx1"/>
                </a:solidFill>
              </a:endParaRPr>
            </a:p>
          </p:txBody>
        </p:sp>
        <p:pic>
          <p:nvPicPr>
            <p:cNvPr id="8" name="Picture 2" descr="C:\Users\mgara\Desktop\118 80 r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675171" cy="8719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0726" name="Picture 6" descr="http://cdn1.haberdar.com/haberler/4847799/mini-mini-birler-icin-ilk-ders-zili-yarin_normal_484779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2060848"/>
            <a:ext cx="2153816" cy="1491972"/>
          </a:xfrm>
          <a:prstGeom prst="rect">
            <a:avLst/>
          </a:prstGeom>
          <a:noFill/>
        </p:spPr>
      </p:pic>
      <p:pic>
        <p:nvPicPr>
          <p:cNvPr id="30724" name="Picture 4" descr="http://us.123rf.com/400wm/400/400/goodluz/goodluz1202/goodluz120200081/12557085-handicapped-person-at-work-with-electronic-tablet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248" y="3501008"/>
            <a:ext cx="1429276" cy="1944988"/>
          </a:xfrm>
          <a:prstGeom prst="rect">
            <a:avLst/>
          </a:prstGeom>
          <a:noFill/>
        </p:spPr>
      </p:pic>
      <p:pic>
        <p:nvPicPr>
          <p:cNvPr id="30730" name="Picture 10" descr="http://blog.yamgo.com/wp-content/uploads/2011/08/a-mobile-life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71600" y="3717032"/>
            <a:ext cx="2581904" cy="1579927"/>
          </a:xfrm>
          <a:prstGeom prst="rect">
            <a:avLst/>
          </a:prstGeom>
          <a:noFill/>
        </p:spPr>
      </p:pic>
      <p:pic>
        <p:nvPicPr>
          <p:cNvPr id="30732" name="Picture 12" descr="http://heatherchristenaschmidt.files.wordpress.com/2011/02/men-s-office-hairstyle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23928" y="4005064"/>
            <a:ext cx="2325663" cy="1346210"/>
          </a:xfrm>
          <a:prstGeom prst="rect">
            <a:avLst/>
          </a:prstGeom>
          <a:noFill/>
        </p:spPr>
      </p:pic>
      <p:pic>
        <p:nvPicPr>
          <p:cNvPr id="30734" name="Picture 14" descr="http://www.womansday.com/cm/womansday/images/4M/woman-watching-tv-xl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779912" y="2060848"/>
            <a:ext cx="1569102" cy="1804467"/>
          </a:xfrm>
          <a:prstGeom prst="rect">
            <a:avLst/>
          </a:prstGeom>
          <a:noFill/>
        </p:spPr>
      </p:pic>
      <p:pic>
        <p:nvPicPr>
          <p:cNvPr id="30722" name="Picture 2" descr="http://www.fereej.com/wp-content/uploads/2009/12/old-man1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652120" y="2204864"/>
            <a:ext cx="2542422" cy="16942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1026" name="Picture 2" descr="http://www.highermammals.com/wp-content/uploads/2010/10/Solid-Liquid-Gas-cop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5558"/>
            <a:ext cx="9144000" cy="6190862"/>
          </a:xfrm>
          <a:prstGeom prst="rect">
            <a:avLst/>
          </a:prstGeom>
          <a:noFill/>
        </p:spPr>
      </p:pic>
      <p:sp>
        <p:nvSpPr>
          <p:cNvPr id="9" name="Rectangle 8"/>
          <p:cNvSpPr/>
          <p:nvPr/>
        </p:nvSpPr>
        <p:spPr>
          <a:xfrm>
            <a:off x="1115616" y="764704"/>
            <a:ext cx="6912768" cy="470898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tr-TR" sz="8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Bilginin Mobil Hali</a:t>
            </a:r>
          </a:p>
          <a:p>
            <a:pPr algn="ctr"/>
            <a:r>
              <a:rPr lang="tr-TR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Gökhan Toka</a:t>
            </a:r>
          </a:p>
          <a:p>
            <a:pPr algn="ctr"/>
            <a:r>
              <a:rPr lang="tr-TR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BN Telekom İçerik Direktörü</a:t>
            </a:r>
          </a:p>
          <a:p>
            <a:pPr algn="ctr"/>
            <a:r>
              <a:rPr lang="tr-TR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gokhan.toka@bntelekom.com</a:t>
            </a:r>
            <a:endParaRPr lang="tr-TR" sz="36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grpSp>
        <p:nvGrpSpPr>
          <p:cNvPr id="4" name="Group 4"/>
          <p:cNvGrpSpPr/>
          <p:nvPr/>
        </p:nvGrpSpPr>
        <p:grpSpPr>
          <a:xfrm>
            <a:off x="-1" y="6093296"/>
            <a:ext cx="9144001" cy="764704"/>
            <a:chOff x="0" y="-27384"/>
            <a:chExt cx="9144001" cy="927384"/>
          </a:xfrm>
        </p:grpSpPr>
        <p:sp>
          <p:nvSpPr>
            <p:cNvPr id="11" name="Rectangle 10"/>
            <p:cNvSpPr/>
            <p:nvPr/>
          </p:nvSpPr>
          <p:spPr>
            <a:xfrm>
              <a:off x="1" y="-27384"/>
              <a:ext cx="9144000" cy="927384"/>
            </a:xfrm>
            <a:prstGeom prst="rect">
              <a:avLst/>
            </a:prstGeom>
            <a:solidFill>
              <a:srgbClr val="FFF1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tr-TR" sz="3200" b="1" dirty="0" smtClean="0">
                  <a:solidFill>
                    <a:schemeClr val="tx1"/>
                  </a:solidFill>
                </a:rPr>
                <a:t>Bilgi Hizmetleri</a:t>
              </a:r>
              <a:endParaRPr lang="el-GR" sz="3200" b="1" dirty="0">
                <a:solidFill>
                  <a:schemeClr val="tx1"/>
                </a:solidFill>
              </a:endParaRPr>
            </a:p>
          </p:txBody>
        </p:sp>
        <p:pic>
          <p:nvPicPr>
            <p:cNvPr id="12" name="Picture 2" descr="C:\Users\mgara\Desktop\118 80 r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675171" cy="8719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19973</TotalTime>
  <Words>180</Words>
  <Application>Microsoft Office PowerPoint</Application>
  <PresentationFormat>Ekran Gösterisi (4:3)</PresentationFormat>
  <Paragraphs>56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15</vt:i4>
      </vt:variant>
    </vt:vector>
  </HeadingPairs>
  <TitlesOfParts>
    <vt:vector size="16" baseType="lpstr">
      <vt:lpstr>Office Theme</vt:lpstr>
      <vt:lpstr>PowerPoint Sunusu</vt:lpstr>
      <vt:lpstr>PowerPoint Sunusu</vt:lpstr>
      <vt:lpstr>Bir Soru</vt:lpstr>
      <vt:lpstr>İstatistikler</vt:lpstr>
      <vt:lpstr>İstatistiklere Bir de Böyle Bakalım</vt:lpstr>
      <vt:lpstr>Yaşa Göre Türkiye’de Akıllı Telefon Penetrasyonu</vt:lpstr>
      <vt:lpstr>Tüm Topluma Bilgi Sunabilmek</vt:lpstr>
      <vt:lpstr>Yeniden Soralım</vt:lpstr>
      <vt:lpstr>UYAP’ın Öyküsü</vt:lpstr>
      <vt:lpstr>UYAP’ın                li Öyküsü</vt:lpstr>
      <vt:lpstr>Bilginin Kolay ve Herkese Uygun    İnsan Odaklı Aktarımı</vt:lpstr>
      <vt:lpstr>Rehberlik Hizmetleri Pazarı</vt:lpstr>
      <vt:lpstr>Bilgi Hizmetlerimizden Bazıları</vt:lpstr>
      <vt:lpstr>Geleceği Planlarken  Şimdiyi, Toplumu ve İnsanı Hatırlamak</vt:lpstr>
      <vt:lpstr>PowerPoint Sunusu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gokhan.toka</dc:creator>
  <cp:lastModifiedBy>satı</cp:lastModifiedBy>
  <cp:revision>384</cp:revision>
  <dcterms:created xsi:type="dcterms:W3CDTF">2013-10-24T11:48:28Z</dcterms:created>
  <dcterms:modified xsi:type="dcterms:W3CDTF">2013-11-14T10:57:52Z</dcterms:modified>
</cp:coreProperties>
</file>